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9" r:id="rId2"/>
    <p:sldId id="405" r:id="rId3"/>
    <p:sldId id="415" r:id="rId4"/>
    <p:sldId id="416" r:id="rId5"/>
    <p:sldId id="417" r:id="rId6"/>
    <p:sldId id="418" r:id="rId7"/>
    <p:sldId id="320" r:id="rId8"/>
    <p:sldId id="419" r:id="rId9"/>
    <p:sldId id="420" r:id="rId10"/>
    <p:sldId id="421" r:id="rId11"/>
    <p:sldId id="38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44" autoAdjust="0"/>
    <p:restoredTop sz="95077" autoAdjust="0"/>
  </p:normalViewPr>
  <p:slideViewPr>
    <p:cSldViewPr snapToGrid="0">
      <p:cViewPr varScale="1">
        <p:scale>
          <a:sx n="101" d="100"/>
          <a:sy n="101" d="100"/>
        </p:scale>
        <p:origin x="198" y="138"/>
      </p:cViewPr>
      <p:guideLst/>
    </p:cSldViewPr>
  </p:slid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54BE19-BB89-43A8-85E8-06B3C9EBBF22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16D66E-EB54-4813-B230-A061E63C4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566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BF3FE44B-88BD-42F2-AD46-520833071CDC}" type="mathplaceholder">
                        <a:rPr lang="en-US" i="1" smtClean="0">
                          <a:latin typeface="Cambria Math" panose="02040503050406030204" pitchFamily="18" charset="0"/>
                        </a:rPr>
                        <a:t>Type equation here.</a:t>
                      </a:fl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i="0" smtClean="0">
                    <a:latin typeface="Cambria Math" panose="02040503050406030204" pitchFamily="18" charset="0"/>
                  </a:rPr>
                  <a:t>"Type equation here."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16D66E-EB54-4813-B230-A061E63C474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6880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33EB1CCD-DB0E-4478-A4F0-888C34D3AAC3}" type="mathplaceholder">
                        <a:rPr lang="en-US" i="1" smtClean="0">
                          <a:latin typeface="Cambria Math" panose="02040503050406030204" pitchFamily="18" charset="0"/>
                        </a:rPr>
                        <a:t>Type equation here.</a:t>
                      </a:fl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i="0" smtClean="0">
                    <a:latin typeface="Cambria Math" panose="02040503050406030204" pitchFamily="18" charset="0"/>
                  </a:rPr>
                  <a:t>"Type equation here."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16D66E-EB54-4813-B230-A061E63C474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2389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08C3C911-7CD2-412E-9349-A17EF737436B}" type="mathplaceholder">
                        <a:rPr lang="en-US" i="1" smtClean="0">
                          <a:latin typeface="Cambria Math" panose="02040503050406030204" pitchFamily="18" charset="0"/>
                        </a:rPr>
                        <a:t>Type equation here.</a:t>
                      </a:fl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i="0" smtClean="0">
                    <a:latin typeface="Cambria Math" panose="02040503050406030204" pitchFamily="18" charset="0"/>
                  </a:rPr>
                  <a:t>"Type equation here."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16D66E-EB54-4813-B230-A061E63C474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6988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E2D0B396-31BB-4702-A320-E0CE0BC15881}" type="mathplaceholder">
                        <a:rPr lang="en-US" i="1" smtClean="0">
                          <a:latin typeface="Cambria Math" panose="02040503050406030204" pitchFamily="18" charset="0"/>
                        </a:rPr>
                        <a:t>Type equation here.</a:t>
                      </a:fl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i="0" smtClean="0">
                    <a:latin typeface="Cambria Math" panose="02040503050406030204" pitchFamily="18" charset="0"/>
                  </a:rPr>
                  <a:t>"Type equation here."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16D66E-EB54-4813-B230-A061E63C474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5282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B695AE06-E0C9-4A2A-AFFC-9FEDE67CD18D}" type="mathplaceholder">
                        <a:rPr lang="en-US" i="1" smtClean="0">
                          <a:latin typeface="Cambria Math" panose="02040503050406030204" pitchFamily="18" charset="0"/>
                        </a:rPr>
                        <a:t>Type equation here.</a:t>
                      </a:fl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i="0" smtClean="0">
                    <a:latin typeface="Cambria Math" panose="02040503050406030204" pitchFamily="18" charset="0"/>
                  </a:rPr>
                  <a:t>"Type equation here."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16D66E-EB54-4813-B230-A061E63C474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9012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42B41915-E920-4DCE-8C78-403C0E6A4BA4}" type="mathplaceholder">
                        <a:rPr lang="en-US" i="1" smtClean="0">
                          <a:latin typeface="Cambria Math" panose="02040503050406030204" pitchFamily="18" charset="0"/>
                        </a:rPr>
                        <a:t>Type equation here.</a:t>
                      </a:fl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i="0" smtClean="0">
                    <a:latin typeface="Cambria Math" panose="02040503050406030204" pitchFamily="18" charset="0"/>
                  </a:rPr>
                  <a:t>"Type equation here."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16D66E-EB54-4813-B230-A061E63C474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49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869B9A11-1C82-409D-BDB5-3AD005A42C52}" type="mathplaceholder">
                        <a:rPr lang="en-US" i="1" smtClean="0">
                          <a:latin typeface="Cambria Math" panose="02040503050406030204" pitchFamily="18" charset="0"/>
                        </a:rPr>
                        <a:t>Type equation here.</a:t>
                      </a:fl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i="0" smtClean="0">
                    <a:latin typeface="Cambria Math" panose="02040503050406030204" pitchFamily="18" charset="0"/>
                  </a:rPr>
                  <a:t>"Type equation here."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16D66E-EB54-4813-B230-A061E63C474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8757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 MUST,</a:t>
                </a:r>
                <a:r>
                  <a:rPr lang="en-US" baseline="0" dirty="0" smtClean="0"/>
                  <a:t> MOST, LOST, LOSE, ROSE, ROTE, VOTE</a:t>
                </a:r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i="0" smtClean="0">
                    <a:latin typeface="Cambria Math" panose="02040503050406030204" pitchFamily="18" charset="0"/>
                  </a:rPr>
                  <a:t>"Type equation here."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16D66E-EB54-4813-B230-A061E63C474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4824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F008D93E-87B1-40BC-96A1-9E6FF6A3FF0B}" type="mathplaceholder">
                        <a:rPr lang="en-US" i="1" smtClean="0">
                          <a:latin typeface="Cambria Math" panose="02040503050406030204" pitchFamily="18" charset="0"/>
                        </a:rPr>
                        <a:t>Type equation here.</a:t>
                      </a:fl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i="0" smtClean="0">
                    <a:latin typeface="Cambria Math" panose="02040503050406030204" pitchFamily="18" charset="0"/>
                  </a:rPr>
                  <a:t>"Type equation here."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16D66E-EB54-4813-B230-A061E63C474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370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537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2117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9116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950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6.pn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95754" y="0"/>
            <a:ext cx="5943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18.404/6.840</a:t>
            </a:r>
            <a:r>
              <a:rPr lang="en-US" sz="4000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Lecture 17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258618" y="1227612"/>
                <a:ext cx="6739082" cy="3817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1800"/>
                  </a:spcBef>
                </a:pPr>
                <a:r>
                  <a:rPr lang="en-US" sz="2800" b="1" dirty="0" smtClean="0">
                    <a:solidFill>
                      <a:schemeClr val="tx1"/>
                    </a:solidFill>
                  </a:rPr>
                  <a:t>Last time:  </a:t>
                </a:r>
                <a:r>
                  <a:rPr lang="en-US" sz="2800" baseline="0" dirty="0" smtClean="0">
                    <a:solidFill>
                      <a:schemeClr val="tx1"/>
                    </a:solidFill>
                  </a:rPr>
                  <a:t/>
                </a:r>
                <a:br>
                  <a:rPr lang="en-US" sz="2800" baseline="0" dirty="0" smtClean="0">
                    <a:solidFill>
                      <a:schemeClr val="tx1"/>
                    </a:solidFill>
                  </a:rPr>
                </a:br>
                <a:r>
                  <a:rPr lang="en-US" sz="2400" dirty="0" smtClean="0">
                    <a:solidFill>
                      <a:schemeClr val="tx1"/>
                    </a:solidFill>
                  </a:rPr>
                  <a:t>- Cook-Levin Theorem: 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𝑆𝐴𝑇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is NP-complete</a:t>
                </a:r>
              </a:p>
              <a:p>
                <a:r>
                  <a:rPr lang="en-US" sz="2400" dirty="0">
                    <a:solidFill>
                      <a:schemeClr val="tx1"/>
                    </a:solidFill>
                  </a:rPr>
                  <a:t>-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𝑆𝐴𝑇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is NP-complete</a:t>
                </a:r>
              </a:p>
              <a:p>
                <a:pPr>
                  <a:spcBef>
                    <a:spcPts val="1800"/>
                  </a:spcBef>
                </a:pPr>
                <a:r>
                  <a:rPr lang="en-US" sz="2800" b="1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Today</a:t>
                </a:r>
                <a:r>
                  <a:rPr lang="en-US" sz="2800" b="1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:  </a:t>
                </a:r>
                <a:r>
                  <a:rPr lang="en-US" sz="240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(Sipser </a:t>
                </a:r>
                <a:r>
                  <a:rPr lang="en-US" sz="24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§8.1 </a:t>
                </a:r>
                <a:r>
                  <a:rPr lang="en-US" sz="240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– </a:t>
                </a:r>
                <a:r>
                  <a:rPr lang="en-US" sz="24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§8.2) </a:t>
                </a:r>
                <a:r>
                  <a:rPr lang="en-US" sz="2400" b="1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/>
                </a:r>
                <a:br>
                  <a:rPr lang="en-US" sz="2400" b="1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</a:br>
                <a:r>
                  <a:rPr lang="en-US" sz="24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- Space complexity</a:t>
                </a:r>
              </a:p>
              <a:p>
                <a:r>
                  <a:rPr lang="en-US" sz="24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- SPACE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i="1" dirty="0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 dirty="0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sz="2400" i="1" dirty="0" smtClean="0">
                                <a:solidFill>
                                  <a:schemeClr val="accent1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 dirty="0" smtClean="0">
                                <a:solidFill>
                                  <a:schemeClr val="accent1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e>
                    </m:d>
                    <m:r>
                      <a:rPr lang="en-US" sz="2400" i="1" dirty="0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US" sz="24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NSPACE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i="1" dirty="0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 dirty="0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sz="2400" i="1" dirty="0" smtClean="0">
                                <a:solidFill>
                                  <a:schemeClr val="accent1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 dirty="0" smtClean="0">
                                <a:solidFill>
                                  <a:schemeClr val="accent1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e>
                    </m:d>
                  </m:oMath>
                </a14:m>
                <a:r>
                  <a:rPr lang="en-US" sz="24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 </a:t>
                </a:r>
              </a:p>
              <a:p>
                <a:r>
                  <a:rPr lang="en-US" sz="24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- PSPACE, NPSPACE</a:t>
                </a:r>
              </a:p>
              <a:p>
                <a:r>
                  <a:rPr lang="en-US" sz="24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- Relationship with TIME classes</a:t>
                </a:r>
              </a:p>
              <a:p>
                <a:r>
                  <a:rPr lang="en-US" sz="24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- Examples</a:t>
                </a: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618" y="1227612"/>
                <a:ext cx="6739082" cy="3817776"/>
              </a:xfrm>
              <a:prstGeom prst="rect">
                <a:avLst/>
              </a:prstGeom>
              <a:blipFill>
                <a:blip r:embed="rId2"/>
                <a:stretch>
                  <a:fillRect l="-1808" t="-1435" b="-25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63905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0" y="0"/>
                <a:ext cx="9571703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4000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𝐿𝐴𝐷𝐷𝐸𝑅</m:t>
                    </m:r>
                    <m:r>
                      <m:rPr>
                        <m:nor/>
                      </m:rPr>
                      <a:rPr lang="en-US" sz="4000" baseline="-25000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DFA</m:t>
                    </m:r>
                  </m:oMath>
                </a14:m>
                <a:r>
                  <a:rPr lang="en-US" sz="400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i="1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400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sz="40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PSPACE</a:t>
                </a:r>
                <a:endParaRPr lang="en-US" sz="4000" dirty="0">
                  <a:solidFill>
                    <a:schemeClr val="accent1">
                      <a:lumMod val="60000"/>
                      <a:lumOff val="4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571703" cy="707886"/>
              </a:xfrm>
              <a:prstGeom prst="rect">
                <a:avLst/>
              </a:prstGeom>
              <a:blipFill>
                <a:blip r:embed="rId3"/>
                <a:stretch>
                  <a:fillRect t="-15517" b="-362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76225" y="923095"/>
                <a:ext cx="10488757" cy="41890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Theorem: 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𝐿𝐴𝐷𝐷𝐸𝑅</m:t>
                    </m:r>
                    <m:r>
                      <m:rPr>
                        <m:nor/>
                      </m:rPr>
                      <a:rPr lang="en-US" sz="2400" baseline="-25000" dirty="0">
                        <a:latin typeface="Cambria Math" panose="02040503050406030204" pitchFamily="18" charset="0"/>
                      </a:rPr>
                      <m:t>DFA</m:t>
                    </m:r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</a:rPr>
                  <a:t>  SPACE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24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24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400" dirty="0" smtClean="0">
                  <a:solidFill>
                    <a:schemeClr val="tx1"/>
                  </a:solidFill>
                </a:endParaRPr>
              </a:p>
              <a:p>
                <a:r>
                  <a:rPr lang="en-US" sz="2000" dirty="0" smtClean="0"/>
                  <a:t>Proof:  Write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en-US" sz="2000" b="0" i="0" dirty="0" smtClean="0">
                    <a:latin typeface="+mj-lt"/>
                  </a:rPr>
                  <a:t> </a:t>
                </a:r>
                <a14:m>
                  <m:oMath xmlns:m="http://schemas.openxmlformats.org/officeDocument/2006/math">
                    <m:groupChr>
                      <m:groupChrPr>
                        <m:chr m:val="→"/>
                        <m:vertJc m:val="bot"/>
                        <m:ctrlPr>
                          <a:rPr lang="en-US" sz="2000" b="0" i="1" dirty="0" smtClean="0"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  </m:t>
                        </m:r>
                      </m:e>
                    </m:groupCh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 smtClean="0"/>
                  <a:t> if there’s a ladder from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en-US" sz="2000" dirty="0" smtClean="0"/>
                  <a:t> to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sz="2000" dirty="0" smtClean="0"/>
                  <a:t> of length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2000" dirty="0" smtClean="0"/>
                  <a:t>.  </a:t>
                </a:r>
              </a:p>
              <a:p>
                <a:r>
                  <a:rPr lang="en-US" sz="2000" dirty="0" smtClean="0"/>
                  <a:t>Here’s a recursive procedure to solve the bounded DFA ladder problem:    </a:t>
                </a:r>
              </a:p>
              <a:p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𝐵𝑂𝑈𝑁𝐷𝐸𝐷</m:t>
                    </m:r>
                  </m:oMath>
                </a14:m>
                <a:r>
                  <a:rPr lang="en-US" sz="2000" dirty="0" smtClean="0"/>
                  <a:t>-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𝐿𝐴𝐷𝐷𝐸𝑅</m:t>
                    </m:r>
                    <m:r>
                      <m:rPr>
                        <m:nor/>
                      </m:rPr>
                      <a:rPr lang="en-US" sz="2000" baseline="-25000" dirty="0">
                        <a:latin typeface="Cambria Math" panose="02040503050406030204" pitchFamily="18" charset="0"/>
                      </a:rPr>
                      <m:t>DFA</m:t>
                    </m:r>
                  </m:oMath>
                </a14:m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= </m:t>
                    </m:r>
                    <m:d>
                      <m:dPr>
                        <m:begChr m:val="{"/>
                        <m:endChr m:val="|"/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〈"/>
                            <m:endChr m:val="〉"/>
                            <m:ctrlPr>
                              <a:rPr lang="en-US" sz="20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 dirty="0">
                                <a:latin typeface="Cambria Math" panose="02040503050406030204" pitchFamily="18" charset="0"/>
                              </a:rPr>
                              <m:t>𝐵</m:t>
                            </m:r>
                            <m:r>
                              <a:rPr lang="en-US" sz="2000" i="1" dirty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i="1" dirty="0">
                                <a:latin typeface="Cambria Math" panose="02040503050406030204" pitchFamily="18" charset="0"/>
                              </a:rPr>
                              <m:t>𝑢</m:t>
                            </m:r>
                            <m:r>
                              <a:rPr lang="en-US" sz="2000" i="1" dirty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i="1" dirty="0">
                                <a:latin typeface="Cambria Math" panose="02040503050406030204" pitchFamily="18" charset="0"/>
                              </a:rPr>
                              <m:t>𝑣</m:t>
                            </m:r>
                            <m: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e>
                    </m:d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 smtClean="0"/>
                  <a:t>a DFA and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 </m:t>
                    </m:r>
                    <m:groupChr>
                      <m:groupChrPr>
                        <m:chr m:val="→"/>
                        <m:vertJc m:val="bot"/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  </m:t>
                        </m:r>
                      </m:e>
                    </m:groupCh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sz="2000" dirty="0" smtClean="0"/>
                  <a:t> by a ladder in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)}</m:t>
                    </m:r>
                  </m:oMath>
                </a14:m>
                <a:endParaRPr lang="en-US" sz="2000" dirty="0"/>
              </a:p>
              <a:p>
                <a:pPr>
                  <a:spcBef>
                    <a:spcPts val="1200"/>
                  </a:spcBef>
                </a:pP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000" dirty="0"/>
                  <a:t>-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US" sz="2000" dirty="0" smtClean="0"/>
                  <a:t>“On input </a:t>
                </a:r>
                <a14:m>
                  <m:oMath xmlns:m="http://schemas.openxmlformats.org/officeDocument/2006/math">
                    <m:d>
                      <m:dPr>
                        <m:begChr m:val="〈"/>
                        <m:endChr m:val="〉"/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</a:rPr>
                  <a:t>   </a:t>
                </a:r>
                <a:r>
                  <a:rPr lang="en-US" sz="2000" dirty="0"/>
                  <a:t>L</a:t>
                </a:r>
                <a:r>
                  <a:rPr lang="en-US" sz="2000" dirty="0" smtClean="0"/>
                  <a:t>et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=|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|</m:t>
                    </m:r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</a:rPr>
                  <a:t>.</a:t>
                </a:r>
              </a:p>
              <a:p>
                <a:r>
                  <a:rPr lang="en-US" sz="2000" dirty="0"/>
                  <a:t> </a:t>
                </a:r>
                <a:r>
                  <a:rPr lang="en-US" sz="2000" dirty="0" smtClean="0"/>
                  <a:t>    1.  For </a:t>
                </a:r>
                <a14:m>
                  <m:oMath xmlns:m="http://schemas.openxmlformats.org/officeDocument/2006/math"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sz="2000" dirty="0" smtClean="0"/>
                  <a:t>, </a:t>
                </a:r>
                <a:r>
                  <a:rPr lang="en-US" sz="2000" i="1" dirty="0" smtClean="0"/>
                  <a:t>accept</a:t>
                </a:r>
                <a:r>
                  <a:rPr lang="en-US" sz="2000" dirty="0" smtClean="0"/>
                  <a:t> if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dirty="0" smtClean="0"/>
                  <a:t> and differ in  </a:t>
                </a:r>
                <a14:m>
                  <m:oMath xmlns:m="http://schemas.openxmlformats.org/officeDocument/2006/math"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≤1</m:t>
                    </m:r>
                  </m:oMath>
                </a14:m>
                <a:r>
                  <a:rPr lang="en-US" sz="2000" dirty="0" smtClean="0"/>
                  <a:t> place, else </a:t>
                </a:r>
                <a:r>
                  <a:rPr lang="en-US" sz="2000" i="1" dirty="0" smtClean="0"/>
                  <a:t>reject</a:t>
                </a:r>
                <a:r>
                  <a:rPr lang="en-US" sz="2000" dirty="0" smtClean="0"/>
                  <a:t>.</a:t>
                </a:r>
                <a:endParaRPr lang="en-US" sz="2000" dirty="0" smtClean="0">
                  <a:solidFill>
                    <a:schemeClr val="tx1"/>
                  </a:solidFill>
                </a:endParaRPr>
              </a:p>
              <a:p>
                <a:r>
                  <a:rPr lang="en-US" sz="2000" dirty="0"/>
                  <a:t> </a:t>
                </a:r>
                <a:r>
                  <a:rPr lang="en-US" sz="2000" dirty="0" smtClean="0"/>
                  <a:t>    2.  For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&gt;1</m:t>
                    </m:r>
                  </m:oMath>
                </a14:m>
                <a:r>
                  <a:rPr lang="en-US" sz="2000" dirty="0" smtClean="0"/>
                  <a:t>, repeat for each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sz="2000" dirty="0" smtClean="0"/>
                  <a:t> of length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|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|</m:t>
                    </m:r>
                  </m:oMath>
                </a14:m>
                <a:endParaRPr lang="en-US" sz="2000" dirty="0" smtClean="0"/>
              </a:p>
              <a:p>
                <a:r>
                  <a:rPr lang="en-US" sz="2000" dirty="0"/>
                  <a:t> </a:t>
                </a:r>
                <a:r>
                  <a:rPr lang="en-US" sz="2000" dirty="0" smtClean="0"/>
                  <a:t>    3.       Recursively test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𝑢</m:t>
                    </m:r>
                    <m:groupChr>
                      <m:groupChrPr>
                        <m:chr m:val="→"/>
                        <m:vertJc m:val="bot"/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/2</m:t>
                        </m:r>
                      </m:e>
                    </m:groupCh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 smtClean="0"/>
                  <a:t>and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𝑤</m:t>
                    </m:r>
                    <m:groupChr>
                      <m:groupChrPr>
                        <m:chr m:val="→"/>
                        <m:vertJc m:val="bot"/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/2</m:t>
                        </m:r>
                      </m:e>
                    </m:groupChr>
                    <m:r>
                      <a:rPr lang="en-US" sz="2000" i="1" dirty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 smtClean="0"/>
                  <a:t>   [division rounds up]</a:t>
                </a:r>
                <a:endParaRPr lang="en-US" sz="2000" dirty="0" smtClean="0">
                  <a:solidFill>
                    <a:schemeClr val="tx1"/>
                  </a:solidFill>
                </a:endParaRPr>
              </a:p>
              <a:p>
                <a:r>
                  <a:rPr lang="en-US" sz="2000" dirty="0"/>
                  <a:t> </a:t>
                </a:r>
                <a:r>
                  <a:rPr lang="en-US" sz="2000" dirty="0" smtClean="0"/>
                  <a:t>    4.       </a:t>
                </a:r>
                <a:r>
                  <a:rPr lang="en-US" sz="2000" i="1" dirty="0" smtClean="0"/>
                  <a:t>Accept</a:t>
                </a:r>
                <a:r>
                  <a:rPr lang="en-US" sz="2000" dirty="0" smtClean="0"/>
                  <a:t> both accept.</a:t>
                </a:r>
                <a:endParaRPr lang="en-US" sz="2000" dirty="0" smtClean="0">
                  <a:solidFill>
                    <a:schemeClr val="tx1"/>
                  </a:solidFill>
                </a:endParaRPr>
              </a:p>
              <a:p>
                <a:r>
                  <a:rPr lang="en-US" sz="2000" dirty="0"/>
                  <a:t> </a:t>
                </a:r>
                <a:r>
                  <a:rPr lang="en-US" sz="2000" dirty="0" smtClean="0"/>
                  <a:t>    5.  </a:t>
                </a:r>
                <a:r>
                  <a:rPr lang="en-US" sz="2000" i="1" dirty="0" smtClean="0"/>
                  <a:t>Reject </a:t>
                </a:r>
                <a:r>
                  <a:rPr lang="en-US" sz="2000" dirty="0" smtClean="0"/>
                  <a:t>[if all fail].”</a:t>
                </a:r>
              </a:p>
              <a:p>
                <a:pPr>
                  <a:spcBef>
                    <a:spcPts val="1200"/>
                  </a:spcBef>
                </a:pPr>
                <a:r>
                  <a:rPr lang="en-US" sz="2000" dirty="0" smtClean="0"/>
                  <a:t>Test </a:t>
                </a:r>
                <a14:m>
                  <m:oMath xmlns:m="http://schemas.openxmlformats.org/officeDocument/2006/math">
                    <m:d>
                      <m:dPr>
                        <m:begChr m:val="〈"/>
                        <m:endChr m:val="〉"/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𝐿𝐴𝐷𝐷𝐸𝑅</m:t>
                    </m:r>
                    <m:r>
                      <m:rPr>
                        <m:nor/>
                      </m:rPr>
                      <a:rPr lang="en-US" sz="2000" baseline="-25000" dirty="0">
                        <a:latin typeface="Cambria Math" panose="02040503050406030204" pitchFamily="18" charset="0"/>
                      </a:rPr>
                      <m:t>DFA</m:t>
                    </m:r>
                  </m:oMath>
                </a14:m>
                <a:r>
                  <a:rPr lang="en-US" sz="2000" dirty="0" smtClean="0"/>
                  <a:t> with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000" dirty="0" smtClean="0"/>
                  <a:t>-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𝐿</m:t>
                    </m:r>
                  </m:oMath>
                </a14:m>
                <a:r>
                  <a:rPr lang="en-US" sz="2000" dirty="0" smtClean="0"/>
                  <a:t> procedure on input </a:t>
                </a:r>
                <a14:m>
                  <m:oMath xmlns:m="http://schemas.openxmlformats.org/officeDocument/2006/math">
                    <m:d>
                      <m:dPr>
                        <m:begChr m:val="〈"/>
                        <m:endChr m:val="〉"/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US" sz="2000" dirty="0" smtClean="0"/>
                  <a:t> for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sz="2000">
                                <a:latin typeface="Cambria Math" panose="02040503050406030204" pitchFamily="18" charset="0"/>
                              </a:rPr>
                              <m:t>Σ</m:t>
                            </m:r>
                          </m:e>
                        </m:d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</m:sSup>
                  </m:oMath>
                </a14:m>
                <a:endParaRPr lang="en-US" sz="2000" dirty="0" smtClean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225" y="923095"/>
                <a:ext cx="10488757" cy="4189095"/>
              </a:xfrm>
              <a:prstGeom prst="rect">
                <a:avLst/>
              </a:prstGeom>
              <a:blipFill>
                <a:blip r:embed="rId4"/>
                <a:stretch>
                  <a:fillRect l="-872" t="-1163" b="-15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TextBox 42"/>
          <p:cNvSpPr txBox="1"/>
          <p:nvPr/>
        </p:nvSpPr>
        <p:spPr>
          <a:xfrm>
            <a:off x="10383617" y="2691670"/>
            <a:ext cx="762729" cy="34778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onsolas" panose="020B0609020204030204" pitchFamily="49" charset="0"/>
              </a:rPr>
              <a:t>WORK</a:t>
            </a:r>
          </a:p>
          <a:p>
            <a:endParaRPr lang="en-US" sz="2000" dirty="0" smtClean="0">
              <a:latin typeface="Consolas" panose="020B0609020204030204" pitchFamily="49" charset="0"/>
            </a:endParaRPr>
          </a:p>
          <a:p>
            <a:endParaRPr lang="en-US" sz="2000" dirty="0">
              <a:latin typeface="Consolas" panose="020B0609020204030204" pitchFamily="49" charset="0"/>
            </a:endParaRPr>
          </a:p>
          <a:p>
            <a:endParaRPr lang="en-US" sz="2000" dirty="0" smtClean="0">
              <a:latin typeface="Consolas" panose="020B0609020204030204" pitchFamily="49" charset="0"/>
            </a:endParaRPr>
          </a:p>
          <a:p>
            <a:endParaRPr lang="en-US" sz="2000" dirty="0" smtClean="0">
              <a:latin typeface="Consolas" panose="020B0609020204030204" pitchFamily="49" charset="0"/>
            </a:endParaRPr>
          </a:p>
          <a:p>
            <a:endParaRPr lang="en-US" sz="2000" dirty="0">
              <a:latin typeface="Consolas" panose="020B0609020204030204" pitchFamily="49" charset="0"/>
            </a:endParaRPr>
          </a:p>
          <a:p>
            <a:endParaRPr lang="en-US" sz="2000" dirty="0" smtClean="0">
              <a:latin typeface="Consolas" panose="020B0609020204030204" pitchFamily="49" charset="0"/>
            </a:endParaRPr>
          </a:p>
          <a:p>
            <a:endParaRPr lang="en-US" sz="2000" dirty="0">
              <a:latin typeface="Consolas" panose="020B0609020204030204" pitchFamily="49" charset="0"/>
            </a:endParaRPr>
          </a:p>
          <a:p>
            <a:endParaRPr lang="en-US" sz="2000" dirty="0" smtClean="0">
              <a:latin typeface="Consolas" panose="020B0609020204030204" pitchFamily="49" charset="0"/>
            </a:endParaRPr>
          </a:p>
          <a:p>
            <a:endParaRPr lang="en-US" sz="2000" dirty="0" smtClean="0">
              <a:latin typeface="Consolas" panose="020B0609020204030204" pitchFamily="49" charset="0"/>
            </a:endParaRPr>
          </a:p>
          <a:p>
            <a:r>
              <a:rPr lang="en-US" sz="2000" dirty="0" smtClean="0">
                <a:latin typeface="Consolas" panose="020B0609020204030204" pitchFamily="49" charset="0"/>
              </a:rPr>
              <a:t>PLAY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1248763" y="2691669"/>
            <a:ext cx="417710" cy="3477875"/>
            <a:chOff x="10977371" y="2217160"/>
            <a:chExt cx="417710" cy="2576512"/>
          </a:xfrm>
        </p:grpSpPr>
        <p:cxnSp>
          <p:nvCxnSpPr>
            <p:cNvPr id="46" name="Straight Arrow Connector 45"/>
            <p:cNvCxnSpPr/>
            <p:nvPr/>
          </p:nvCxnSpPr>
          <p:spPr>
            <a:xfrm>
              <a:off x="11178117" y="2217160"/>
              <a:ext cx="0" cy="2576512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Rectangle 43"/>
                <p:cNvSpPr/>
                <p:nvPr/>
              </p:nvSpPr>
              <p:spPr>
                <a:xfrm>
                  <a:off x="10977371" y="3363070"/>
                  <a:ext cx="417710" cy="296413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𝑡</m:t>
                        </m:r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44" name="Rectangle 4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977371" y="3363070"/>
                  <a:ext cx="417710" cy="296413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276225" y="5109040"/>
                <a:ext cx="7866289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solidFill>
                      <a:schemeClr val="tx1"/>
                    </a:solidFill>
                  </a:rPr>
                  <a:t>Space analysis: </a:t>
                </a:r>
                <a:r>
                  <a:rPr lang="en-US" sz="2000" dirty="0" smtClean="0"/>
                  <a:t> </a:t>
                </a:r>
              </a:p>
              <a:p>
                <a:r>
                  <a:rPr lang="en-US" sz="2000" dirty="0"/>
                  <a:t> </a:t>
                </a:r>
                <a:r>
                  <a:rPr lang="en-US" sz="2000" dirty="0" smtClean="0"/>
                  <a:t>    Each </a:t>
                </a:r>
                <a:r>
                  <a:rPr lang="en-US" sz="2000" dirty="0"/>
                  <a:t>recursive level uses </a:t>
                </a:r>
                <a:r>
                  <a:rPr lang="en-US" sz="2000" dirty="0" smtClean="0"/>
                  <a:t>space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sz="2000" dirty="0" smtClean="0"/>
                  <a:t>  (</a:t>
                </a:r>
                <a:r>
                  <a:rPr lang="en-US" sz="2000" dirty="0"/>
                  <a:t>to record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sz="2000" dirty="0"/>
                  <a:t>).</a:t>
                </a:r>
              </a:p>
              <a:p>
                <a:r>
                  <a:rPr lang="en-US" sz="2000" dirty="0"/>
                  <a:t> </a:t>
                </a:r>
                <a:r>
                  <a:rPr lang="en-US" sz="2000" dirty="0" smtClean="0"/>
                  <a:t>    Recursion </a:t>
                </a:r>
                <a:r>
                  <a:rPr lang="en-US" sz="2000" dirty="0"/>
                  <a:t>depth is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000" b="0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 b="0" i="0" dirty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func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20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</m:d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i="1" dirty="0" smtClean="0"/>
                  <a:t>. </a:t>
                </a:r>
                <a:endParaRPr lang="en-US" sz="2000" dirty="0"/>
              </a:p>
              <a:p>
                <a:r>
                  <a:rPr lang="en-US" sz="2000" dirty="0" smtClean="0"/>
                  <a:t>Total space used is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dirty="0" smtClean="0"/>
                  <a:t>.</a:t>
                </a: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225" y="5109040"/>
                <a:ext cx="7866289" cy="1323439"/>
              </a:xfrm>
              <a:prstGeom prst="rect">
                <a:avLst/>
              </a:prstGeom>
              <a:blipFill>
                <a:blip r:embed="rId6"/>
                <a:stretch>
                  <a:fillRect l="-775" t="-2304" b="-73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/>
          <p:cNvSpPr txBox="1"/>
          <p:nvPr/>
        </p:nvSpPr>
        <p:spPr>
          <a:xfrm>
            <a:off x="10383618" y="4238462"/>
            <a:ext cx="762729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onsolas" panose="020B0609020204030204" pitchFamily="49" charset="0"/>
              </a:rPr>
              <a:t>AAAA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383617" y="4238462"/>
            <a:ext cx="762729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onsolas" panose="020B0609020204030204" pitchFamily="49" charset="0"/>
              </a:rPr>
              <a:t>AAAB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383617" y="4238462"/>
            <a:ext cx="762729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onsolas" panose="020B0609020204030204" pitchFamily="49" charset="0"/>
              </a:rPr>
              <a:t>AAAC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0383618" y="4238462"/>
            <a:ext cx="762729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onsolas" panose="020B0609020204030204" pitchFamily="49" charset="0"/>
              </a:rPr>
              <a:t>AAAD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0383618" y="4238462"/>
            <a:ext cx="762729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onsolas" panose="020B0609020204030204" pitchFamily="49" charset="0"/>
              </a:rPr>
              <a:t>AAAZ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383618" y="4238462"/>
            <a:ext cx="762729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onsolas" panose="020B0609020204030204" pitchFamily="49" charset="0"/>
              </a:rPr>
              <a:t>AABA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383618" y="4238462"/>
            <a:ext cx="762729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onsolas" panose="020B0609020204030204" pitchFamily="49" charset="0"/>
              </a:rPr>
              <a:t>AABB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0383618" y="4238462"/>
            <a:ext cx="762729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onsolas" panose="020B0609020204030204" pitchFamily="49" charset="0"/>
              </a:rPr>
              <a:t>ABLE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9015126" y="2691669"/>
            <a:ext cx="1182080" cy="3485785"/>
            <a:chOff x="9015126" y="2691669"/>
            <a:chExt cx="1182080" cy="3485785"/>
          </a:xfrm>
        </p:grpSpPr>
        <p:sp>
          <p:nvSpPr>
            <p:cNvPr id="5" name="Left Brace 4"/>
            <p:cNvSpPr/>
            <p:nvPr/>
          </p:nvSpPr>
          <p:spPr>
            <a:xfrm>
              <a:off x="9962427" y="2691669"/>
              <a:ext cx="234779" cy="1738937"/>
            </a:xfrm>
            <a:prstGeom prst="leftBrace">
              <a:avLst>
                <a:gd name="adj1" fmla="val 48903"/>
                <a:gd name="adj2" fmla="val 50000"/>
              </a:avLst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Left Brace 44"/>
            <p:cNvSpPr/>
            <p:nvPr/>
          </p:nvSpPr>
          <p:spPr>
            <a:xfrm>
              <a:off x="9962427" y="4438517"/>
              <a:ext cx="234779" cy="1738937"/>
            </a:xfrm>
            <a:prstGeom prst="leftBrace">
              <a:avLst>
                <a:gd name="adj1" fmla="val 48903"/>
                <a:gd name="adj2" fmla="val 50000"/>
              </a:avLst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9015126" y="3376471"/>
              <a:ext cx="87818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err="1" smtClean="0"/>
                <a:t>recurse</a:t>
              </a:r>
              <a:endParaRPr lang="en-US" dirty="0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9015126" y="5109040"/>
              <a:ext cx="87818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err="1" smtClean="0"/>
                <a:t>recurse</a:t>
              </a:r>
              <a:endParaRPr lang="en-US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11575439" y="2691669"/>
            <a:ext cx="354466" cy="3493696"/>
            <a:chOff x="11575439" y="2691669"/>
            <a:chExt cx="354466" cy="3493696"/>
          </a:xfrm>
        </p:grpSpPr>
        <p:grpSp>
          <p:nvGrpSpPr>
            <p:cNvPr id="48" name="Group 47"/>
            <p:cNvGrpSpPr/>
            <p:nvPr/>
          </p:nvGrpSpPr>
          <p:grpSpPr>
            <a:xfrm>
              <a:off x="11575439" y="2691669"/>
              <a:ext cx="354466" cy="1738937"/>
              <a:chOff x="10953401" y="2217160"/>
              <a:chExt cx="354466" cy="2576512"/>
            </a:xfrm>
          </p:grpSpPr>
          <p:cxnSp>
            <p:nvCxnSpPr>
              <p:cNvPr id="49" name="Straight Arrow Connector 48"/>
              <p:cNvCxnSpPr/>
              <p:nvPr/>
            </p:nvCxnSpPr>
            <p:spPr>
              <a:xfrm>
                <a:off x="11178117" y="2217160"/>
                <a:ext cx="0" cy="2576512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0" name="Rectangle 49"/>
                  <p:cNvSpPr/>
                  <p:nvPr/>
                </p:nvSpPr>
                <p:spPr>
                  <a:xfrm>
                    <a:off x="10953401" y="3091825"/>
                    <a:ext cx="354466" cy="592827"/>
                  </a:xfrm>
                  <a:prstGeom prst="rect">
                    <a:avLst/>
                  </a:prstGeom>
                  <a:solidFill>
                    <a:schemeClr val="bg1"/>
                  </a:solidFill>
                </p:spPr>
                <p:txBody>
                  <a:bodyPr wrap="square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f>
                          <m:fPr>
                            <m:type m:val="skw"/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num>
                          <m:den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oMath>
                    </a14:m>
                    <a:r>
                      <a:rPr lang="en-US" sz="2000" dirty="0" smtClean="0"/>
                      <a:t> </a:t>
                    </a:r>
                    <a:endParaRPr lang="en-US" sz="2000" dirty="0"/>
                  </a:p>
                </p:txBody>
              </p:sp>
            </mc:Choice>
            <mc:Fallback xmlns="">
              <p:sp>
                <p:nvSpPr>
                  <p:cNvPr id="50" name="Rectangle 49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53401" y="3091825"/>
                    <a:ext cx="354466" cy="592827"/>
                  </a:xfrm>
                  <a:prstGeom prst="rect">
                    <a:avLst/>
                  </a:prstGeom>
                  <a:blipFill>
                    <a:blip r:embed="rId7"/>
                    <a:stretch>
                      <a:fillRect l="-84483" t="-116667" r="-120690" b="-177273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51" name="Group 50"/>
            <p:cNvGrpSpPr/>
            <p:nvPr/>
          </p:nvGrpSpPr>
          <p:grpSpPr>
            <a:xfrm>
              <a:off x="11575439" y="4446428"/>
              <a:ext cx="354466" cy="1738937"/>
              <a:chOff x="10953401" y="2217160"/>
              <a:chExt cx="354466" cy="2576512"/>
            </a:xfrm>
          </p:grpSpPr>
          <p:cxnSp>
            <p:nvCxnSpPr>
              <p:cNvPr id="52" name="Straight Arrow Connector 51"/>
              <p:cNvCxnSpPr/>
              <p:nvPr/>
            </p:nvCxnSpPr>
            <p:spPr>
              <a:xfrm>
                <a:off x="11178117" y="2217160"/>
                <a:ext cx="0" cy="2576512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3" name="Rectangle 52"/>
                  <p:cNvSpPr/>
                  <p:nvPr/>
                </p:nvSpPr>
                <p:spPr>
                  <a:xfrm>
                    <a:off x="10953401" y="3091825"/>
                    <a:ext cx="354466" cy="592827"/>
                  </a:xfrm>
                  <a:prstGeom prst="rect">
                    <a:avLst/>
                  </a:prstGeom>
                  <a:solidFill>
                    <a:schemeClr val="bg1"/>
                  </a:solidFill>
                </p:spPr>
                <p:txBody>
                  <a:bodyPr wrap="square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f>
                          <m:fPr>
                            <m:type m:val="skw"/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num>
                          <m:den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oMath>
                    </a14:m>
                    <a:r>
                      <a:rPr lang="en-US" sz="2000" dirty="0" smtClean="0"/>
                      <a:t> </a:t>
                    </a:r>
                    <a:endParaRPr lang="en-US" sz="2000" dirty="0"/>
                  </a:p>
                </p:txBody>
              </p:sp>
            </mc:Choice>
            <mc:Fallback xmlns="">
              <p:sp>
                <p:nvSpPr>
                  <p:cNvPr id="53" name="Rectangle 52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53401" y="3091825"/>
                    <a:ext cx="354466" cy="592827"/>
                  </a:xfrm>
                  <a:prstGeom prst="rect">
                    <a:avLst/>
                  </a:prstGeom>
                  <a:blipFill>
                    <a:blip r:embed="rId8"/>
                    <a:stretch>
                      <a:fillRect l="-84483" t="-116667" r="-120690" b="-177273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sp>
        <p:nvSpPr>
          <p:cNvPr id="54" name="Rectangle 53"/>
          <p:cNvSpPr/>
          <p:nvPr/>
        </p:nvSpPr>
        <p:spPr>
          <a:xfrm>
            <a:off x="10586646" y="6369638"/>
            <a:ext cx="1309974" cy="338554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FFC000"/>
                </a:solidFill>
              </a:rPr>
              <a:t>Check-in 17.3</a:t>
            </a:r>
            <a:endParaRPr lang="en-US" sz="1600" dirty="0">
              <a:solidFill>
                <a:srgbClr val="FFC000"/>
              </a:solidFill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8850702" y="2418080"/>
            <a:ext cx="3171549" cy="3860800"/>
            <a:chOff x="8744982" y="2418080"/>
            <a:chExt cx="3277269" cy="3860800"/>
          </a:xfrm>
        </p:grpSpPr>
        <p:sp>
          <p:nvSpPr>
            <p:cNvPr id="14" name="Rectangle 13"/>
            <p:cNvSpPr/>
            <p:nvPr/>
          </p:nvSpPr>
          <p:spPr>
            <a:xfrm>
              <a:off x="8900160" y="2418080"/>
              <a:ext cx="3122091" cy="3860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8744982" y="3305777"/>
              <a:ext cx="3277269" cy="1923604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FFC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FFC000"/>
                  </a:solidFill>
                </a:rPr>
                <a:t>Check-in 17.3</a:t>
              </a:r>
              <a:endParaRPr lang="en-US" sz="2400" dirty="0">
                <a:solidFill>
                  <a:srgbClr val="FFC000"/>
                </a:solidFill>
              </a:endParaRPr>
            </a:p>
            <a:p>
              <a:pPr>
                <a:spcBef>
                  <a:spcPts val="600"/>
                </a:spcBef>
              </a:pPr>
              <a:r>
                <a:rPr lang="en-US" sz="2000" dirty="0" smtClean="0"/>
                <a:t>Find an English word ladder connecting MUST and VOTE.</a:t>
              </a:r>
            </a:p>
            <a:p>
              <a:pPr marL="457200" indent="-457200">
                <a:spcBef>
                  <a:spcPts val="600"/>
                </a:spcBef>
                <a:buAutoNum type="alphaLcParenBoth"/>
              </a:pPr>
              <a:r>
                <a:rPr lang="en-US" sz="2000" dirty="0" smtClean="0"/>
                <a:t>Already did it.</a:t>
              </a:r>
            </a:p>
            <a:p>
              <a:pPr marL="457200" indent="-457200">
                <a:spcBef>
                  <a:spcPts val="600"/>
                </a:spcBef>
                <a:buAutoNum type="alphaLcParenBoth"/>
              </a:pPr>
              <a:r>
                <a:rPr lang="en-US" sz="2000" dirty="0" smtClean="0"/>
                <a:t>I will.   </a:t>
              </a:r>
              <a:endParaRPr 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498729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3" grpId="0" animBg="1"/>
      <p:bldP spid="23" grpId="0" build="p"/>
      <p:bldP spid="26" grpId="0"/>
      <p:bldP spid="26" grpId="1"/>
      <p:bldP spid="27" grpId="0"/>
      <p:bldP spid="27" grpId="1"/>
      <p:bldP spid="28" grpId="0"/>
      <p:bldP spid="28" grpId="1"/>
      <p:bldP spid="29" grpId="0"/>
      <p:bldP spid="29" grpId="1"/>
      <p:bldP spid="30" grpId="0"/>
      <p:bldP spid="30" grpId="1"/>
      <p:bldP spid="31" grpId="0"/>
      <p:bldP spid="31" grpId="1"/>
      <p:bldP spid="37" grpId="0"/>
      <p:bldP spid="37" grpId="1"/>
      <p:bldP spid="39" grpId="0"/>
      <p:bldP spid="5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5717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Quick review of today</a:t>
            </a:r>
            <a:endParaRPr lang="en-US" sz="4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02315" y="1617154"/>
                <a:ext cx="6491780" cy="36484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lvl="0" indent="-457200">
                  <a:spcBef>
                    <a:spcPts val="1200"/>
                  </a:spcBef>
                  <a:buFont typeface="+mj-lt"/>
                  <a:buAutoNum type="arabicPeriod"/>
                </a:pPr>
                <a:r>
                  <a:rPr lang="en-US" sz="2400" dirty="0" smtClean="0">
                    <a:solidFill>
                      <a:schemeClr val="tx1"/>
                    </a:solidFill>
                  </a:rPr>
                  <a:t> Space complexity</a:t>
                </a:r>
              </a:p>
              <a:p>
                <a:pPr marL="457200" lvl="0" indent="-457200">
                  <a:spcBef>
                    <a:spcPts val="1200"/>
                  </a:spcBef>
                  <a:buFont typeface="+mj-lt"/>
                  <a:buAutoNum type="arabicPeriod"/>
                </a:pPr>
                <a:r>
                  <a:rPr lang="en-US" sz="2400" dirty="0" smtClean="0"/>
                  <a:t> SPACE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 dirty="0" smtClean="0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sz="240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 dirty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e>
                    </m:d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US" sz="2400" dirty="0" smtClean="0"/>
                  <a:t>NSPACE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 dirty="0" smtClean="0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sz="240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 dirty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e>
                    </m:d>
                  </m:oMath>
                </a14:m>
                <a:r>
                  <a:rPr lang="en-US" sz="2400" dirty="0" smtClean="0"/>
                  <a:t> </a:t>
                </a:r>
              </a:p>
              <a:p>
                <a:pPr marL="457200" lvl="0" indent="-457200">
                  <a:spcBef>
                    <a:spcPts val="1200"/>
                  </a:spcBef>
                  <a:buFont typeface="+mj-lt"/>
                  <a:buAutoNum type="arabicPeriod"/>
                </a:pPr>
                <a:r>
                  <a:rPr lang="en-US" sz="2400" dirty="0" smtClean="0">
                    <a:solidFill>
                      <a:schemeClr val="tx1"/>
                    </a:solidFill>
                  </a:rPr>
                  <a:t> PSPACE, NPSPACE</a:t>
                </a:r>
              </a:p>
              <a:p>
                <a:pPr marL="457200" lvl="0" indent="-457200">
                  <a:spcBef>
                    <a:spcPts val="1200"/>
                  </a:spcBef>
                  <a:buFont typeface="+mj-lt"/>
                  <a:buAutoNum type="arabicPeriod"/>
                </a:pPr>
                <a:r>
                  <a:rPr lang="en-US" sz="2400" dirty="0" smtClean="0"/>
                  <a:t> Relationship with TIME classes</a:t>
                </a:r>
              </a:p>
              <a:p>
                <a:pPr marL="457200" lvl="0" indent="-457200">
                  <a:spcBef>
                    <a:spcPts val="1200"/>
                  </a:spcBef>
                  <a:buFont typeface="+mj-lt"/>
                  <a:buAutoNum type="arabicPeriod"/>
                </a:pPr>
                <a:r>
                  <a:rPr lang="en-US" sz="2400" b="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𝑇𝑄𝐵𝐹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∈ </m:t>
                    </m:r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</a:rPr>
                  <a:t>PSPACE</a:t>
                </a:r>
              </a:p>
              <a:p>
                <a:pPr marL="457200" indent="-457200">
                  <a:spcBef>
                    <a:spcPts val="1200"/>
                  </a:spcBef>
                  <a:buFont typeface="+mj-lt"/>
                  <a:buAutoNum type="arabicPeriod"/>
                </a:pPr>
                <a:r>
                  <a:rPr lang="en-US" sz="2400" dirty="0" smtClean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𝐿𝐴𝐷𝐷𝐸𝑅</m:t>
                    </m:r>
                    <m:r>
                      <m:rPr>
                        <m:nor/>
                      </m:rPr>
                      <a:rPr lang="en-US" sz="2400" baseline="-25000" dirty="0">
                        <a:latin typeface="Cambria Math" panose="02040503050406030204" pitchFamily="18" charset="0"/>
                      </a:rPr>
                      <m:t>DFA</m:t>
                    </m:r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2400" dirty="0"/>
                  <a:t>  </a:t>
                </a:r>
                <a:r>
                  <a:rPr lang="en-US" sz="2400" dirty="0" smtClean="0"/>
                  <a:t>NSPACE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400" dirty="0"/>
              </a:p>
              <a:p>
                <a:pPr marL="457200" indent="-457200">
                  <a:spcBef>
                    <a:spcPts val="1200"/>
                  </a:spcBef>
                  <a:buFont typeface="+mj-lt"/>
                  <a:buAutoNum type="arabicPeriod"/>
                </a:pPr>
                <a:r>
                  <a:rPr lang="en-US" sz="2400" dirty="0" smtClean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𝐿𝐴𝐷𝐷𝐸𝑅</m:t>
                    </m:r>
                    <m:r>
                      <m:rPr>
                        <m:nor/>
                      </m:rPr>
                      <a:rPr lang="en-US" sz="2400" baseline="-25000" dirty="0">
                        <a:latin typeface="Cambria Math" panose="02040503050406030204" pitchFamily="18" charset="0"/>
                      </a:rPr>
                      <m:t>DFA</m:t>
                    </m:r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2400" dirty="0"/>
                  <a:t>  SPACE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315" y="1617154"/>
                <a:ext cx="6491780" cy="3648499"/>
              </a:xfrm>
              <a:prstGeom prst="rect">
                <a:avLst/>
              </a:prstGeom>
              <a:blipFill>
                <a:blip r:embed="rId3"/>
                <a:stretch>
                  <a:fillRect l="-1502" t="-1503" b="-30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Isosceles Triangle 5"/>
          <p:cNvSpPr/>
          <p:nvPr/>
        </p:nvSpPr>
        <p:spPr>
          <a:xfrm rot="8089703">
            <a:off x="12005555" y="6742019"/>
            <a:ext cx="276225" cy="136454"/>
          </a:xfrm>
          <a:prstGeom prst="triangle">
            <a:avLst/>
          </a:prstGeom>
          <a:solidFill>
            <a:srgbClr val="336600"/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120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5717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SPACE Complexity</a:t>
            </a:r>
            <a:endParaRPr lang="en-US" sz="4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6535" y="1356437"/>
                <a:ext cx="9897198" cy="47705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tx1"/>
                    </a:solidFill>
                  </a:rPr>
                  <a:t>Defn:  </a:t>
                </a:r>
                <a:r>
                  <a:rPr lang="en-US" sz="2400" dirty="0" smtClean="0">
                    <a:solidFill>
                      <a:schemeClr val="tx1"/>
                    </a:solidFill>
                  </a:rPr>
                  <a:t>Let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: </m:t>
                    </m:r>
                    <m:r>
                      <a:rPr lang="en-US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ℕ</m:t>
                    </m:r>
                    <m:r>
                      <a:rPr lang="en-US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ℕ</m:t>
                    </m:r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</a:rPr>
                  <a:t> where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</a:rPr>
                  <a:t>.   </a:t>
                </a:r>
                <a:r>
                  <a:rPr lang="en-US" sz="2400" dirty="0">
                    <a:solidFill>
                      <a:schemeClr val="tx1"/>
                    </a:solidFill>
                  </a:rPr>
                  <a:t>Say TM </a:t>
                </a:r>
                <a14:m>
                  <m:oMath xmlns:m="http://schemas.openxmlformats.org/officeDocument/2006/math">
                    <m:r>
                      <a:rPr lang="en-US" sz="24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</a:t>
                </a:r>
                <a:r>
                  <a:rPr lang="en-US" sz="2400" u="sng" dirty="0">
                    <a:solidFill>
                      <a:schemeClr val="tx1"/>
                    </a:solidFill>
                  </a:rPr>
                  <a:t>runs in </a:t>
                </a:r>
                <a:r>
                  <a:rPr lang="en-US" sz="2400" u="sng" dirty="0" smtClean="0">
                    <a:solidFill>
                      <a:schemeClr val="tx1"/>
                    </a:solidFill>
                  </a:rPr>
                  <a:t>space</a:t>
                </a:r>
                <a:r>
                  <a:rPr lang="en-US" sz="240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4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if </a:t>
                </a:r>
                <a14:m>
                  <m:oMath xmlns:m="http://schemas.openxmlformats.org/officeDocument/2006/math">
                    <m:r>
                      <a:rPr lang="en-US" sz="24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always halts </a:t>
                </a:r>
                <a:r>
                  <a:rPr lang="en-US" sz="2400" dirty="0" smtClean="0">
                    <a:solidFill>
                      <a:schemeClr val="tx1"/>
                    </a:solidFill>
                  </a:rPr>
                  <a:t>and uses at most </a:t>
                </a:r>
                <a14:m>
                  <m:oMath xmlns:m="http://schemas.openxmlformats.org/officeDocument/2006/math">
                    <m:r>
                      <a:rPr lang="en-US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4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</a:t>
                </a:r>
                <a:r>
                  <a:rPr lang="en-US" sz="2400" dirty="0" smtClean="0">
                    <a:solidFill>
                      <a:schemeClr val="tx1"/>
                    </a:solidFill>
                  </a:rPr>
                  <a:t>tape cells </a:t>
                </a:r>
                <a:r>
                  <a:rPr lang="en-US" sz="2400" dirty="0">
                    <a:solidFill>
                      <a:schemeClr val="tx1"/>
                    </a:solidFill>
                  </a:rPr>
                  <a:t>on all inputs of length </a:t>
                </a:r>
                <a14:m>
                  <m:oMath xmlns:m="http://schemas.openxmlformats.org/officeDocument/2006/math">
                    <m:r>
                      <a:rPr lang="en-US" sz="24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. </a:t>
                </a:r>
                <a:endParaRPr lang="en-US" sz="2400" dirty="0" smtClean="0">
                  <a:solidFill>
                    <a:schemeClr val="tx1"/>
                  </a:solidFill>
                </a:endParaRPr>
              </a:p>
              <a:p>
                <a:pPr>
                  <a:spcBef>
                    <a:spcPts val="1200"/>
                  </a:spcBef>
                </a:pPr>
                <a:r>
                  <a:rPr lang="en-US" sz="2400" dirty="0" smtClean="0">
                    <a:solidFill>
                      <a:schemeClr val="tx1"/>
                    </a:solidFill>
                  </a:rPr>
                  <a:t>An NTM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400" u="sng" dirty="0">
                    <a:solidFill>
                      <a:schemeClr val="tx1"/>
                    </a:solidFill>
                  </a:rPr>
                  <a:t>runs in space</a:t>
                </a:r>
                <a:r>
                  <a:rPr lang="en-US" sz="24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4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</a:t>
                </a:r>
                <a:r>
                  <a:rPr lang="en-US" sz="2400" dirty="0" smtClean="0">
                    <a:solidFill>
                      <a:schemeClr val="tx1"/>
                    </a:solidFill>
                  </a:rPr>
                  <a:t>if all branches halt and each branch uses at </a:t>
                </a:r>
                <a:r>
                  <a:rPr lang="en-US" sz="2400" dirty="0">
                    <a:solidFill>
                      <a:schemeClr val="tx1"/>
                    </a:solidFill>
                  </a:rPr>
                  <a:t>most </a:t>
                </a:r>
                <a14:m>
                  <m:oMath xmlns:m="http://schemas.openxmlformats.org/officeDocument/2006/math">
                    <m:r>
                      <a:rPr lang="en-US" sz="24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4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tape </a:t>
                </a:r>
                <a:r>
                  <a:rPr lang="en-US" sz="2400" dirty="0" smtClean="0">
                    <a:solidFill>
                      <a:schemeClr val="tx1"/>
                    </a:solidFill>
                  </a:rPr>
                  <a:t>cells </a:t>
                </a:r>
                <a:r>
                  <a:rPr lang="en-US" sz="2400" dirty="0">
                    <a:solidFill>
                      <a:schemeClr val="tx1"/>
                    </a:solidFill>
                  </a:rPr>
                  <a:t>on all inputs of length </a:t>
                </a:r>
                <a14:m>
                  <m:oMath xmlns:m="http://schemas.openxmlformats.org/officeDocument/2006/math">
                    <m:r>
                      <a:rPr lang="en-US" sz="24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. </a:t>
                </a:r>
              </a:p>
              <a:p>
                <a:pPr>
                  <a:spcBef>
                    <a:spcPts val="1200"/>
                  </a:spcBef>
                </a:pPr>
                <a:r>
                  <a:rPr lang="en-US" sz="2400" b="1" dirty="0">
                    <a:solidFill>
                      <a:schemeClr val="tx1"/>
                    </a:solidFill>
                  </a:rPr>
                  <a:t>Defn:  </a:t>
                </a:r>
                <a:r>
                  <a:rPr lang="en-US" sz="2400" dirty="0" smtClean="0">
                    <a:solidFill>
                      <a:schemeClr val="tx1"/>
                    </a:solidFill>
                  </a:rPr>
                  <a:t>SPACE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sz="2400" i="1" dirty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 dirty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e>
                    </m:d>
                    <m:r>
                      <a:rPr lang="en-US" sz="240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={</m:t>
                    </m:r>
                    <m:r>
                      <a:rPr lang="en-US" sz="24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24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| 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some deterministic 1-tape TM </a:t>
                </a:r>
                <a14:m>
                  <m:oMath xmlns:m="http://schemas.openxmlformats.org/officeDocument/2006/math">
                    <m:r>
                      <a:rPr lang="en-US" sz="24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decides </a:t>
                </a:r>
                <a14:m>
                  <m:oMath xmlns:m="http://schemas.openxmlformats.org/officeDocument/2006/math">
                    <m:r>
                      <a:rPr lang="en-US" sz="24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</a:t>
                </a:r>
                <a:br>
                  <a:rPr lang="en-US" sz="2400" dirty="0">
                    <a:solidFill>
                      <a:schemeClr val="tx1"/>
                    </a:solidFill>
                  </a:rPr>
                </a:br>
                <a:r>
                  <a:rPr lang="en-US" sz="2400" dirty="0">
                    <a:solidFill>
                      <a:schemeClr val="tx1"/>
                    </a:solidFill>
                  </a:rPr>
                  <a:t>                                              and </a:t>
                </a:r>
                <a14:m>
                  <m:oMath xmlns:m="http://schemas.openxmlformats.org/officeDocument/2006/math">
                    <m:r>
                      <a:rPr lang="en-US" sz="24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runs in </a:t>
                </a:r>
                <a:r>
                  <a:rPr lang="en-US" sz="2400" dirty="0" smtClean="0">
                    <a:solidFill>
                      <a:schemeClr val="tx1"/>
                    </a:solidFill>
                  </a:rPr>
                  <a:t>space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e>
                    </m:d>
                    <m:r>
                      <a:rPr lang="en-US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sz="2400" dirty="0" smtClean="0">
                  <a:solidFill>
                    <a:schemeClr val="tx1"/>
                  </a:solidFill>
                </a:endParaRPr>
              </a:p>
              <a:p>
                <a:pPr>
                  <a:spcBef>
                    <a:spcPts val="1200"/>
                  </a:spcBef>
                </a:pPr>
                <a:r>
                  <a:rPr lang="en-US" sz="2400" dirty="0" smtClean="0">
                    <a:solidFill>
                      <a:schemeClr val="tx1"/>
                    </a:solidFill>
                  </a:rPr>
                  <a:t>            NSPACE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sz="2400" i="1" dirty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 dirty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e>
                    </m:d>
                    <m:r>
                      <a:rPr lang="en-US" sz="240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={</m:t>
                    </m:r>
                    <m:r>
                      <a:rPr lang="en-US" sz="24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24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| 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some </a:t>
                </a:r>
                <a:r>
                  <a:rPr lang="en-US" sz="2400" dirty="0" smtClean="0">
                    <a:solidFill>
                      <a:schemeClr val="tx1"/>
                    </a:solidFill>
                  </a:rPr>
                  <a:t>nondeterministic 1-tape TM </a:t>
                </a:r>
                <a14:m>
                  <m:oMath xmlns:m="http://schemas.openxmlformats.org/officeDocument/2006/math">
                    <m:r>
                      <a:rPr lang="en-US" sz="24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decides </a:t>
                </a:r>
                <a14:m>
                  <m:oMath xmlns:m="http://schemas.openxmlformats.org/officeDocument/2006/math">
                    <m:r>
                      <a:rPr lang="en-US" sz="24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</a:t>
                </a:r>
                <a:br>
                  <a:rPr lang="en-US" sz="2400" dirty="0">
                    <a:solidFill>
                      <a:schemeClr val="tx1"/>
                    </a:solidFill>
                  </a:rPr>
                </a:br>
                <a:r>
                  <a:rPr lang="en-US" sz="2400" dirty="0">
                    <a:solidFill>
                      <a:schemeClr val="tx1"/>
                    </a:solidFill>
                  </a:rPr>
                  <a:t>                                              </a:t>
                </a:r>
                <a:r>
                  <a:rPr lang="en-US" sz="2400" dirty="0" smtClean="0">
                    <a:solidFill>
                      <a:schemeClr val="tx1"/>
                    </a:solidFill>
                  </a:rPr>
                  <a:t>     and </a:t>
                </a:r>
                <a14:m>
                  <m:oMath xmlns:m="http://schemas.openxmlformats.org/officeDocument/2006/math">
                    <m:r>
                      <a:rPr lang="en-US" sz="24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runs in space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e>
                    </m:d>
                    <m:r>
                      <a:rPr lang="en-US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sz="2400" dirty="0" smtClean="0">
                  <a:solidFill>
                    <a:schemeClr val="tx1"/>
                  </a:solidFill>
                </a:endParaRPr>
              </a:p>
              <a:p>
                <a:pPr>
                  <a:spcBef>
                    <a:spcPts val="1200"/>
                  </a:spcBef>
                </a:pPr>
                <a:r>
                  <a:rPr lang="en-US" sz="2400" dirty="0" smtClean="0">
                    <a:solidFill>
                      <a:schemeClr val="tx1"/>
                    </a:solidFill>
                  </a:rPr>
                  <a:t>PSPACE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 </m:t>
                    </m:r>
                    <m:nary>
                      <m:naryPr>
                        <m:chr m:val="⋃"/>
                        <m:supHide m:val="on"/>
                        <m:ctrlP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  <m:sup/>
                      <m:e>
                        <m:r>
                          <m:rPr>
                            <m:nor/>
                          </m:rPr>
                          <a:rPr lang="en-US" sz="2400" b="0" i="0" dirty="0" smtClean="0">
                            <a:solidFill>
                              <a:schemeClr val="tx1"/>
                            </a:solidFill>
                          </a:rPr>
                          <m:t>SPAC</m:t>
                        </m:r>
                        <m:r>
                          <m:rPr>
                            <m:nor/>
                          </m:rPr>
                          <a:rPr lang="en-US" sz="2400" dirty="0">
                            <a:solidFill>
                              <a:schemeClr val="tx1"/>
                            </a:solidFill>
                          </a:rPr>
                          <m:t>E</m:t>
                        </m:r>
                        <m: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sz="2400" i="1" dirty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 dirty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sz="2400" i="1" dirty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  <m: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</a:t>
                </a:r>
                <a:r>
                  <a:rPr lang="en-US" sz="2400" dirty="0" smtClean="0">
                    <a:solidFill>
                      <a:schemeClr val="tx1"/>
                    </a:solidFill>
                  </a:rPr>
                  <a:t>   “polynomial space”</a:t>
                </a:r>
              </a:p>
              <a:p>
                <a:pPr>
                  <a:spcBef>
                    <a:spcPts val="1200"/>
                  </a:spcBef>
                </a:pPr>
                <a:r>
                  <a:rPr lang="en-US" sz="2400" dirty="0" smtClean="0">
                    <a:solidFill>
                      <a:schemeClr val="tx1"/>
                    </a:solidFill>
                  </a:rPr>
                  <a:t>NPSPACE </a:t>
                </a:r>
                <a14:m>
                  <m:oMath xmlns:m="http://schemas.openxmlformats.org/officeDocument/2006/math">
                    <m:r>
                      <a:rPr lang="en-US" sz="24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 </m:t>
                    </m:r>
                    <m:nary>
                      <m:naryPr>
                        <m:chr m:val="⋃"/>
                        <m:supHide m:val="on"/>
                        <m:ctrlP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  <m:sup/>
                      <m:e>
                        <m:r>
                          <m:rPr>
                            <m:nor/>
                          </m:rPr>
                          <a:rPr lang="en-US" sz="2400" b="0" i="0" dirty="0" smtClean="0">
                            <a:solidFill>
                              <a:schemeClr val="tx1"/>
                            </a:solidFill>
                          </a:rPr>
                          <m:t>NSPAC</m:t>
                        </m:r>
                        <m:r>
                          <m:rPr>
                            <m:nor/>
                          </m:rPr>
                          <a:rPr lang="en-US" sz="2400" dirty="0">
                            <a:solidFill>
                              <a:schemeClr val="tx1"/>
                            </a:solidFill>
                          </a:rPr>
                          <m:t>E</m:t>
                        </m:r>
                        <m: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sz="2400" i="1" dirty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 dirty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sz="2400" i="1" dirty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  <m: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</a:t>
                </a:r>
                <a:r>
                  <a:rPr lang="en-US" sz="2400" dirty="0" smtClean="0">
                    <a:solidFill>
                      <a:schemeClr val="tx1"/>
                    </a:solidFill>
                  </a:rPr>
                  <a:t>    “nondeterministic polynomial space”</a:t>
                </a:r>
                <a:endParaRPr 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35" y="1356437"/>
                <a:ext cx="9897198" cy="4770537"/>
              </a:xfrm>
              <a:prstGeom prst="rect">
                <a:avLst/>
              </a:prstGeom>
              <a:blipFill>
                <a:blip r:embed="rId3"/>
                <a:stretch>
                  <a:fillRect l="-986" t="-1023" b="-136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10586646" y="6369638"/>
            <a:ext cx="1309974" cy="338554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FFC000"/>
                </a:solidFill>
              </a:rPr>
              <a:t>Check-in 17.1</a:t>
            </a:r>
            <a:endParaRPr lang="en-US" sz="1600" dirty="0">
              <a:solidFill>
                <a:srgbClr val="FFC000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6535" y="2248803"/>
            <a:ext cx="11845889" cy="4120835"/>
            <a:chOff x="153071" y="2418080"/>
            <a:chExt cx="11845889" cy="4120835"/>
          </a:xfrm>
        </p:grpSpPr>
        <p:sp>
          <p:nvSpPr>
            <p:cNvPr id="7" name="Rectangle 6"/>
            <p:cNvSpPr/>
            <p:nvPr/>
          </p:nvSpPr>
          <p:spPr>
            <a:xfrm>
              <a:off x="153071" y="2418080"/>
              <a:ext cx="9252186" cy="41208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197600" y="2679876"/>
              <a:ext cx="5801360" cy="3616375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FFC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FFC000"/>
                  </a:solidFill>
                </a:rPr>
                <a:t>Check-in 17.1</a:t>
              </a:r>
              <a:endParaRPr lang="en-US" sz="2400" dirty="0">
                <a:solidFill>
                  <a:srgbClr val="FFC000"/>
                </a:solidFill>
              </a:endParaRPr>
            </a:p>
            <a:p>
              <a:pPr>
                <a:spcBef>
                  <a:spcPts val="600"/>
                </a:spcBef>
              </a:pPr>
              <a:r>
                <a:rPr lang="en-US" sz="2000" dirty="0" smtClean="0"/>
                <a:t>We define space complexity for multi-tape TMs by taking the sum of the cells used on all tapes. </a:t>
              </a:r>
            </a:p>
            <a:p>
              <a:pPr>
                <a:spcBef>
                  <a:spcPts val="600"/>
                </a:spcBef>
              </a:pPr>
              <a:r>
                <a:rPr lang="en-US" sz="2000" dirty="0" smtClean="0"/>
                <a:t>Do we get the same class PSPACE </a:t>
              </a:r>
              <a:r>
                <a:rPr lang="en-US" sz="2000" dirty="0"/>
                <a:t>for multi-tape </a:t>
              </a:r>
              <a:r>
                <a:rPr lang="en-US" sz="2000" dirty="0" smtClean="0"/>
                <a:t>TMs?</a:t>
              </a:r>
              <a:endParaRPr lang="en-US" sz="2000" dirty="0">
                <a:solidFill>
                  <a:schemeClr val="tx1"/>
                </a:solidFill>
              </a:endParaRPr>
            </a:p>
            <a:p>
              <a:pPr marL="457200" indent="-457200">
                <a:spcBef>
                  <a:spcPts val="600"/>
                </a:spcBef>
                <a:buFontTx/>
                <a:buAutoNum type="alphaLcParenBoth"/>
              </a:pPr>
              <a:r>
                <a:rPr lang="en-US" sz="2000" dirty="0" smtClean="0"/>
                <a:t>No.</a:t>
              </a:r>
            </a:p>
            <a:p>
              <a:pPr marL="457200" indent="-457200">
                <a:spcBef>
                  <a:spcPts val="600"/>
                </a:spcBef>
                <a:buFontTx/>
                <a:buAutoNum type="alphaLcParenBoth"/>
              </a:pPr>
              <a:r>
                <a:rPr lang="en-US" sz="2000" dirty="0" smtClean="0"/>
                <a:t>Yes, converting a multi-tape TM to single-tape only squares the amount of space used.</a:t>
              </a:r>
              <a:endParaRPr lang="en-US" sz="2000" i="1" dirty="0" smtClean="0">
                <a:latin typeface="Cambria Math" panose="02040503050406030204" pitchFamily="18" charset="0"/>
              </a:endParaRPr>
            </a:p>
            <a:p>
              <a:pPr marL="457200" indent="-457200">
                <a:spcBef>
                  <a:spcPts val="600"/>
                </a:spcBef>
                <a:buFontTx/>
                <a:buAutoNum type="alphaLcParenBoth"/>
              </a:pPr>
              <a:r>
                <a:rPr lang="en-US" sz="2000" dirty="0"/>
                <a:t>Yes, converting a multi-tape TM to single-tape only </a:t>
              </a:r>
              <a:r>
                <a:rPr lang="en-US" sz="2000" dirty="0" smtClean="0"/>
                <a:t>increases the </a:t>
              </a:r>
              <a:r>
                <a:rPr lang="en-US" sz="2000" dirty="0"/>
                <a:t>amount of space </a:t>
              </a:r>
              <a:r>
                <a:rPr lang="en-US" sz="2000" dirty="0" smtClean="0"/>
                <a:t>used</a:t>
              </a:r>
              <a:r>
                <a:rPr lang="en-US" sz="2000" dirty="0"/>
                <a:t> </a:t>
              </a:r>
              <a:r>
                <a:rPr lang="en-US" sz="2000" dirty="0" smtClean="0"/>
                <a:t>by a constant factor.</a:t>
              </a:r>
              <a:endParaRPr lang="en-US" sz="2000" i="1" dirty="0">
                <a:latin typeface="Cambria Math" panose="020405030504060302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43645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57170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Relationships between </a:t>
            </a:r>
            <a:b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Time and SPACE Complexity</a:t>
            </a:r>
            <a:endParaRPr lang="en-US" sz="4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53071" y="1617154"/>
                <a:ext cx="9418632" cy="43068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/>
                  <a:t>Theorem:  </a:t>
                </a:r>
                <a:r>
                  <a:rPr lang="en-US" sz="2400" dirty="0" smtClean="0"/>
                  <a:t>For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400" dirty="0" smtClean="0"/>
                  <a:t> </a:t>
                </a:r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  1)   TIME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  <m:d>
                          <m:dPr>
                            <m:ctrlPr>
                              <a:rPr lang="en-US" sz="240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 dirty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e>
                    </m:d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⊆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smtClean="0"/>
                  <a:t>SPACE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  <m:d>
                          <m:dPr>
                            <m:ctrlPr>
                              <a:rPr lang="en-US" sz="240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 dirty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e>
                    </m:d>
                  </m:oMath>
                </a14:m>
                <a:endParaRPr lang="en-US" sz="2400" dirty="0" smtClean="0"/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  2)   SPACE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  <m:d>
                          <m:dPr>
                            <m:ctrlPr>
                              <a:rPr lang="en-US" sz="240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 dirty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e>
                    </m:d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⊆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smtClean="0"/>
                  <a:t>TIME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0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𝑂</m:t>
                            </m:r>
                            <m:d>
                              <m:dPr>
                                <m:ctrlPr>
                                  <a:rPr lang="en-US" sz="24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b="0" i="1" dirty="0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d>
                                  <m:dPr>
                                    <m:ctrlP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e>
                            </m:d>
                          </m:sup>
                        </m:sSup>
                      </m:e>
                    </m:d>
                  </m:oMath>
                </a14:m>
                <a:endParaRPr lang="en-US" sz="2400" b="0" i="0" dirty="0" smtClean="0">
                  <a:latin typeface="Cambria Math" panose="02040503050406030204" pitchFamily="18" charset="0"/>
                </a:endParaRPr>
              </a:p>
              <a:p>
                <a:r>
                  <a:rPr lang="en-US" sz="2400" dirty="0" smtClean="0"/>
                  <a:t>                                          </a:t>
                </a:r>
                <a14:m>
                  <m:oMath xmlns:m="http://schemas.openxmlformats.org/officeDocument/2006/math">
                    <m:r>
                      <a:rPr lang="en-US" sz="2400" b="0" i="0" dirty="0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⋃"/>
                        <m:supHide m:val="on"/>
                        <m:ctrlPr>
                          <a:rPr lang="en-US" sz="2400" b="0" i="1" dirty="0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  <m:sup/>
                      <m:e>
                        <m:r>
                          <m:rPr>
                            <m:nor/>
                          </m:rPr>
                          <a:rPr lang="en-US" sz="2400" dirty="0"/>
                          <m:t>TIME</m:t>
                        </m:r>
                        <m:d>
                          <m:dPr>
                            <m:ctrlP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24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dirty="0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e>
                              <m:sup>
                                <m:r>
                                  <a:rPr lang="en-US" sz="2400" b="0" i="1" dirty="0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d>
                                  <m:dPr>
                                    <m:ctrlP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sup>
                            </m:sSup>
                          </m:e>
                        </m:d>
                      </m:e>
                    </m:nary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endParaRPr lang="en-US" sz="2400" dirty="0" smtClean="0"/>
              </a:p>
              <a:p>
                <a:r>
                  <a:rPr lang="en-US" sz="2400" dirty="0" smtClean="0"/>
                  <a:t>Proof:  </a:t>
                </a:r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  1)  A TM that runs in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 smtClean="0"/>
                  <a:t> steps cannot use more than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 smtClean="0"/>
                  <a:t> tape cells.</a:t>
                </a:r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  2)  A TM that uses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 smtClean="0"/>
                  <a:t> tape cells cannot use more than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𝑡</m:t>
                        </m:r>
                        <m:d>
                          <m:dPr>
                            <m:ctrlPr>
                              <a:rPr lang="en-US" sz="24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 dirty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sup>
                    </m:sSup>
                  </m:oMath>
                </a14:m>
                <a:r>
                  <a:rPr lang="en-US" sz="2400" dirty="0" smtClean="0"/>
                  <a:t> time</a:t>
                </a:r>
                <a:r>
                  <a:rPr lang="en-US" sz="2400" dirty="0"/>
                  <a:t/>
                </a:r>
                <a:br>
                  <a:rPr lang="en-US" sz="2400" dirty="0"/>
                </a:br>
                <a:r>
                  <a:rPr lang="en-US" sz="2400" dirty="0" smtClean="0"/>
                  <a:t>            without repeating a configuration and looping (for some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sz="2400" dirty="0" smtClean="0"/>
                  <a:t>).</a:t>
                </a:r>
              </a:p>
              <a:p>
                <a:pPr>
                  <a:spcBef>
                    <a:spcPts val="1200"/>
                  </a:spcBef>
                </a:pPr>
                <a:r>
                  <a:rPr lang="en-US" sz="2400" dirty="0" smtClean="0"/>
                  <a:t>Corollary:  P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⊆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 smtClean="0"/>
                  <a:t>PSPACE</a:t>
                </a:r>
              </a:p>
              <a:p>
                <a:pPr>
                  <a:spcBef>
                    <a:spcPts val="1200"/>
                  </a:spcBef>
                </a:pPr>
                <a:r>
                  <a:rPr lang="en-US" sz="2400" dirty="0" smtClean="0"/>
                  <a:t>Theorem:  NP 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 panose="02040503050406030204" pitchFamily="18" charset="0"/>
                      </a:rPr>
                      <m:t>⊆ </m:t>
                    </m:r>
                  </m:oMath>
                </a14:m>
                <a:r>
                  <a:rPr lang="en-US" sz="2400" dirty="0" smtClean="0"/>
                  <a:t>PSPACE   [next slide]</a:t>
                </a:r>
                <a:endParaRPr lang="en-US" sz="2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071" y="1617154"/>
                <a:ext cx="9418632" cy="4306820"/>
              </a:xfrm>
              <a:prstGeom prst="rect">
                <a:avLst/>
              </a:prstGeom>
              <a:blipFill>
                <a:blip r:embed="rId3"/>
                <a:stretch>
                  <a:fillRect l="-971" t="-1132" b="-2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Isosceles Triangle 3"/>
          <p:cNvSpPr/>
          <p:nvPr/>
        </p:nvSpPr>
        <p:spPr>
          <a:xfrm rot="8089703">
            <a:off x="12005555" y="6742019"/>
            <a:ext cx="276225" cy="136454"/>
          </a:xfrm>
          <a:prstGeom prst="triangle">
            <a:avLst/>
          </a:prstGeom>
          <a:solidFill>
            <a:srgbClr val="336600"/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499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0" y="0"/>
                <a:ext cx="9571703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0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NP </a:t>
                </a:r>
                <a14:m>
                  <m:oMath xmlns:m="http://schemas.openxmlformats.org/officeDocument/2006/math">
                    <m:r>
                      <a:rPr lang="en-US" sz="4000" i="1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⊆ </m:t>
                    </m:r>
                  </m:oMath>
                </a14:m>
                <a:r>
                  <a:rPr lang="en-US" sz="400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PSPACE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571703" cy="707886"/>
              </a:xfrm>
              <a:prstGeom prst="rect">
                <a:avLst/>
              </a:prstGeom>
              <a:blipFill>
                <a:blip r:embed="rId3"/>
                <a:stretch>
                  <a:fillRect t="-15517" b="-362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76225" y="1450894"/>
                <a:ext cx="7327921" cy="40446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/>
                  <a:t>Theorem: </a:t>
                </a:r>
                <a:r>
                  <a:rPr lang="en-US" sz="2400" dirty="0" smtClean="0"/>
                  <a:t> NP 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 panose="02040503050406030204" pitchFamily="18" charset="0"/>
                      </a:rPr>
                      <m:t>⊆ </m:t>
                    </m:r>
                  </m:oMath>
                </a14:m>
                <a:r>
                  <a:rPr lang="en-US" sz="2400" dirty="0" smtClean="0"/>
                  <a:t>PSPACE</a:t>
                </a:r>
              </a:p>
              <a:p>
                <a:r>
                  <a:rPr lang="en-US" sz="2400" dirty="0" smtClean="0"/>
                  <a:t>Proof: </a:t>
                </a:r>
              </a:p>
              <a:p>
                <a:pPr marL="457200" indent="-457200">
                  <a:buAutoNum type="arabicPeriod"/>
                </a:pPr>
                <a:r>
                  <a:rPr lang="en-US" sz="2400" b="0" dirty="0" smtClean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𝑆𝐴𝑇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2400" dirty="0" smtClean="0"/>
                  <a:t> PSPACE </a:t>
                </a:r>
              </a:p>
              <a:p>
                <a:pPr marL="457200" indent="-457200">
                  <a:buAutoNum type="arabicPeriod"/>
                </a:pPr>
                <a:r>
                  <a:rPr lang="en-US" sz="2400" dirty="0" smtClean="0"/>
                  <a:t> If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𝐴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≤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P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400" dirty="0" smtClean="0"/>
                  <a:t> and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2400" dirty="0" smtClean="0"/>
                  <a:t> PSPACE  then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smtClean="0"/>
                  <a:t>PSPACE</a:t>
                </a:r>
              </a:p>
              <a:p>
                <a:pPr>
                  <a:spcBef>
                    <a:spcPts val="1200"/>
                  </a:spcBef>
                </a:pPr>
                <a:r>
                  <a:rPr lang="en-US" sz="2400" b="1" dirty="0" smtClean="0"/>
                  <a:t>Defn:  </a:t>
                </a:r>
                <a:r>
                  <a:rPr lang="en-US" sz="2400" dirty="0" err="1" smtClean="0"/>
                  <a:t>coNP</a:t>
                </a:r>
                <a:r>
                  <a:rPr lang="en-US" sz="2400" dirty="0" smtClean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|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bar>
                          <m:barPr>
                            <m:pos m:val="top"/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</m:ba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smtClean="0"/>
                  <a:t>NP</a:t>
                </a:r>
                <a:r>
                  <a:rPr lang="en-US" sz="3200" dirty="0" smtClean="0">
                    <a:latin typeface="+mj-lt"/>
                    <a:ea typeface="Cambria Math" panose="02040503050406030204" pitchFamily="18" charset="0"/>
                  </a:rPr>
                  <a:t>}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2400" dirty="0" smtClean="0"/>
              </a:p>
              <a:p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𝐻𝐴𝑀𝑃𝐴𝑇𝐻</m:t>
                        </m:r>
                      </m:e>
                    </m:ba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2400" dirty="0" smtClean="0"/>
                  <a:t> coNP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𝑇𝐴𝑈𝑇𝑂𝐿𝑂𝐺𝑌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|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〈"/>
                            <m:endChr m:val="〉"/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𝜙</m:t>
                            </m:r>
                          </m:e>
                        </m:d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 smtClean="0"/>
                  <a:t>all assignments satisfy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𝜙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}∈</m:t>
                    </m:r>
                    <m:r>
                      <m:rPr>
                        <m:nor/>
                      </m:rPr>
                      <a:rPr lang="en-US" sz="2400" dirty="0"/>
                      <m:t>coNP</m:t>
                    </m:r>
                  </m:oMath>
                </a14:m>
                <a:endParaRPr lang="en-US" sz="2400" dirty="0" smtClean="0"/>
              </a:p>
              <a:p>
                <a:pPr>
                  <a:spcBef>
                    <a:spcPts val="1200"/>
                  </a:spcBef>
                </a:pPr>
                <a:r>
                  <a:rPr lang="en-US" sz="2400" dirty="0" err="1" smtClean="0"/>
                  <a:t>coNP</a:t>
                </a:r>
                <a:r>
                  <a:rPr lang="en-US" sz="2400" dirty="0" smtClean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⊆</m:t>
                    </m:r>
                  </m:oMath>
                </a14:m>
                <a:r>
                  <a:rPr lang="en-US" sz="2400" dirty="0" smtClean="0"/>
                  <a:t> PSPACE   (because PSPACE </a:t>
                </a:r>
                <a:r>
                  <a:rPr lang="en-US" sz="2400" i="0" dirty="0" smtClean="0">
                    <a:latin typeface="+mj-lt"/>
                  </a:rPr>
                  <a:t>=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coPSPACE</a:t>
                </a:r>
                <a:r>
                  <a:rPr lang="en-US" sz="2400" dirty="0" smtClean="0"/>
                  <a:t>) </a:t>
                </a:r>
              </a:p>
              <a:p>
                <a:pPr>
                  <a:spcBef>
                    <a:spcPts val="1200"/>
                  </a:spcBef>
                </a:pPr>
                <a:r>
                  <a:rPr lang="en-US" sz="2400" dirty="0" smtClean="0"/>
                  <a:t>P = PSPACE ?   </a:t>
                </a:r>
                <a:r>
                  <a:rPr lang="en-US" sz="2400" i="1" dirty="0" smtClean="0"/>
                  <a:t>Not known.</a:t>
                </a:r>
                <a:endParaRPr lang="en-US" sz="2400" i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225" y="1450894"/>
                <a:ext cx="7327921" cy="4044633"/>
              </a:xfrm>
              <a:prstGeom prst="rect">
                <a:avLst/>
              </a:prstGeom>
              <a:blipFill>
                <a:blip r:embed="rId4"/>
                <a:stretch>
                  <a:fillRect l="-1331" t="-1207" b="-25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8" name="Group 17"/>
          <p:cNvGrpSpPr/>
          <p:nvPr/>
        </p:nvGrpSpPr>
        <p:grpSpPr>
          <a:xfrm>
            <a:off x="8682581" y="2626192"/>
            <a:ext cx="2746803" cy="2974623"/>
            <a:chOff x="8682581" y="2626192"/>
            <a:chExt cx="2746803" cy="2974623"/>
          </a:xfrm>
        </p:grpSpPr>
        <p:grpSp>
          <p:nvGrpSpPr>
            <p:cNvPr id="6" name="Group 5"/>
            <p:cNvGrpSpPr/>
            <p:nvPr/>
          </p:nvGrpSpPr>
          <p:grpSpPr>
            <a:xfrm rot="18891006">
              <a:off x="9055939" y="3350412"/>
              <a:ext cx="2069752" cy="2090639"/>
              <a:chOff x="9095874" y="4263922"/>
              <a:chExt cx="1359156" cy="1372872"/>
            </a:xfrm>
          </p:grpSpPr>
          <p:sp>
            <p:nvSpPr>
              <p:cNvPr id="4" name="Rounded Rectangle 3"/>
              <p:cNvSpPr/>
              <p:nvPr/>
            </p:nvSpPr>
            <p:spPr>
              <a:xfrm>
                <a:off x="9095874" y="4848725"/>
                <a:ext cx="1359156" cy="782053"/>
              </a:xfrm>
              <a:prstGeom prst="roundRect">
                <a:avLst>
                  <a:gd name="adj" fmla="val 50000"/>
                </a:avLst>
              </a:prstGeom>
              <a:noFill/>
              <a:ln>
                <a:solidFill>
                  <a:schemeClr val="tx1"/>
                </a:solidFill>
              </a:ln>
            </p:spPr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5" name="Rounded Rectangle 4"/>
              <p:cNvSpPr/>
              <p:nvPr/>
            </p:nvSpPr>
            <p:spPr>
              <a:xfrm rot="16200000">
                <a:off x="8800465" y="4559331"/>
                <a:ext cx="1372872" cy="782053"/>
              </a:xfrm>
              <a:prstGeom prst="roundRect">
                <a:avLst>
                  <a:gd name="adj" fmla="val 50000"/>
                </a:avLst>
              </a:prstGeom>
              <a:noFill/>
              <a:ln>
                <a:solidFill>
                  <a:schemeClr val="tx1"/>
                </a:solidFill>
              </a:ln>
            </p:spPr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</p:grpSp>
        <p:sp>
          <p:nvSpPr>
            <p:cNvPr id="7" name="Rounded Rectangle 6"/>
            <p:cNvSpPr/>
            <p:nvPr/>
          </p:nvSpPr>
          <p:spPr>
            <a:xfrm rot="18891006">
              <a:off x="9513239" y="4421151"/>
              <a:ext cx="1168400" cy="1190927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9056551" y="3891010"/>
              <a:ext cx="72436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 err="1"/>
                <a:t>coNP</a:t>
              </a:r>
              <a:endParaRPr lang="en-US" sz="2000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0524369" y="3891010"/>
              <a:ext cx="48282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 smtClean="0"/>
                <a:t>NP</a:t>
              </a:r>
              <a:endParaRPr lang="en-US" sz="2000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9931655" y="4816559"/>
              <a:ext cx="31771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 smtClean="0"/>
                <a:t>P</a:t>
              </a:r>
              <a:endParaRPr lang="en-US" sz="2000" dirty="0"/>
            </a:p>
          </p:txBody>
        </p:sp>
        <p:sp>
          <p:nvSpPr>
            <p:cNvPr id="11" name="Rounded Rectangle 10"/>
            <p:cNvSpPr/>
            <p:nvPr/>
          </p:nvSpPr>
          <p:spPr>
            <a:xfrm rot="18891006">
              <a:off x="8727645" y="2581128"/>
              <a:ext cx="2656676" cy="2746803"/>
            </a:xfrm>
            <a:custGeom>
              <a:avLst/>
              <a:gdLst>
                <a:gd name="connsiteX0" fmla="*/ 0 w 2015413"/>
                <a:gd name="connsiteY0" fmla="*/ 650857 h 2128317"/>
                <a:gd name="connsiteX1" fmla="*/ 650857 w 2015413"/>
                <a:gd name="connsiteY1" fmla="*/ 0 h 2128317"/>
                <a:gd name="connsiteX2" fmla="*/ 1364556 w 2015413"/>
                <a:gd name="connsiteY2" fmla="*/ 0 h 2128317"/>
                <a:gd name="connsiteX3" fmla="*/ 2015413 w 2015413"/>
                <a:gd name="connsiteY3" fmla="*/ 650857 h 2128317"/>
                <a:gd name="connsiteX4" fmla="*/ 2015413 w 2015413"/>
                <a:gd name="connsiteY4" fmla="*/ 1477460 h 2128317"/>
                <a:gd name="connsiteX5" fmla="*/ 1364556 w 2015413"/>
                <a:gd name="connsiteY5" fmla="*/ 2128317 h 2128317"/>
                <a:gd name="connsiteX6" fmla="*/ 650857 w 2015413"/>
                <a:gd name="connsiteY6" fmla="*/ 2128317 h 2128317"/>
                <a:gd name="connsiteX7" fmla="*/ 0 w 2015413"/>
                <a:gd name="connsiteY7" fmla="*/ 1477460 h 2128317"/>
                <a:gd name="connsiteX8" fmla="*/ 0 w 2015413"/>
                <a:gd name="connsiteY8" fmla="*/ 650857 h 2128317"/>
                <a:gd name="connsiteX0" fmla="*/ 0 w 2015413"/>
                <a:gd name="connsiteY0" fmla="*/ 650857 h 2128317"/>
                <a:gd name="connsiteX1" fmla="*/ 650857 w 2015413"/>
                <a:gd name="connsiteY1" fmla="*/ 0 h 2128317"/>
                <a:gd name="connsiteX2" fmla="*/ 1364556 w 2015413"/>
                <a:gd name="connsiteY2" fmla="*/ 0 h 2128317"/>
                <a:gd name="connsiteX3" fmla="*/ 2015413 w 2015413"/>
                <a:gd name="connsiteY3" fmla="*/ 650857 h 2128317"/>
                <a:gd name="connsiteX4" fmla="*/ 2015413 w 2015413"/>
                <a:gd name="connsiteY4" fmla="*/ 1477460 h 2128317"/>
                <a:gd name="connsiteX5" fmla="*/ 1360125 w 2015413"/>
                <a:gd name="connsiteY5" fmla="*/ 2105855 h 2128317"/>
                <a:gd name="connsiteX6" fmla="*/ 650857 w 2015413"/>
                <a:gd name="connsiteY6" fmla="*/ 2128317 h 2128317"/>
                <a:gd name="connsiteX7" fmla="*/ 0 w 2015413"/>
                <a:gd name="connsiteY7" fmla="*/ 1477460 h 2128317"/>
                <a:gd name="connsiteX8" fmla="*/ 0 w 2015413"/>
                <a:gd name="connsiteY8" fmla="*/ 650857 h 2128317"/>
                <a:gd name="connsiteX0" fmla="*/ 0 w 2015413"/>
                <a:gd name="connsiteY0" fmla="*/ 650857 h 2114858"/>
                <a:gd name="connsiteX1" fmla="*/ 650857 w 2015413"/>
                <a:gd name="connsiteY1" fmla="*/ 0 h 2114858"/>
                <a:gd name="connsiteX2" fmla="*/ 1364556 w 2015413"/>
                <a:gd name="connsiteY2" fmla="*/ 0 h 2114858"/>
                <a:gd name="connsiteX3" fmla="*/ 2015413 w 2015413"/>
                <a:gd name="connsiteY3" fmla="*/ 650857 h 2114858"/>
                <a:gd name="connsiteX4" fmla="*/ 2015413 w 2015413"/>
                <a:gd name="connsiteY4" fmla="*/ 1477460 h 2114858"/>
                <a:gd name="connsiteX5" fmla="*/ 1360125 w 2015413"/>
                <a:gd name="connsiteY5" fmla="*/ 2105855 h 2114858"/>
                <a:gd name="connsiteX6" fmla="*/ 655382 w 2015413"/>
                <a:gd name="connsiteY6" fmla="*/ 2114858 h 2114858"/>
                <a:gd name="connsiteX7" fmla="*/ 0 w 2015413"/>
                <a:gd name="connsiteY7" fmla="*/ 1477460 h 2114858"/>
                <a:gd name="connsiteX8" fmla="*/ 0 w 2015413"/>
                <a:gd name="connsiteY8" fmla="*/ 650857 h 2114858"/>
                <a:gd name="connsiteX0" fmla="*/ 0 w 2015413"/>
                <a:gd name="connsiteY0" fmla="*/ 650857 h 2105855"/>
                <a:gd name="connsiteX1" fmla="*/ 650857 w 2015413"/>
                <a:gd name="connsiteY1" fmla="*/ 0 h 2105855"/>
                <a:gd name="connsiteX2" fmla="*/ 1364556 w 2015413"/>
                <a:gd name="connsiteY2" fmla="*/ 0 h 2105855"/>
                <a:gd name="connsiteX3" fmla="*/ 2015413 w 2015413"/>
                <a:gd name="connsiteY3" fmla="*/ 650857 h 2105855"/>
                <a:gd name="connsiteX4" fmla="*/ 2015413 w 2015413"/>
                <a:gd name="connsiteY4" fmla="*/ 1477460 h 2105855"/>
                <a:gd name="connsiteX5" fmla="*/ 1360125 w 2015413"/>
                <a:gd name="connsiteY5" fmla="*/ 2105855 h 2105855"/>
                <a:gd name="connsiteX6" fmla="*/ 472332 w 2015413"/>
                <a:gd name="connsiteY6" fmla="*/ 2104016 h 2105855"/>
                <a:gd name="connsiteX7" fmla="*/ 0 w 2015413"/>
                <a:gd name="connsiteY7" fmla="*/ 1477460 h 2105855"/>
                <a:gd name="connsiteX8" fmla="*/ 0 w 2015413"/>
                <a:gd name="connsiteY8" fmla="*/ 650857 h 2105855"/>
                <a:gd name="connsiteX0" fmla="*/ 7017 w 2022430"/>
                <a:gd name="connsiteY0" fmla="*/ 650857 h 2105855"/>
                <a:gd name="connsiteX1" fmla="*/ 657874 w 2022430"/>
                <a:gd name="connsiteY1" fmla="*/ 0 h 2105855"/>
                <a:gd name="connsiteX2" fmla="*/ 1371573 w 2022430"/>
                <a:gd name="connsiteY2" fmla="*/ 0 h 2105855"/>
                <a:gd name="connsiteX3" fmla="*/ 2022430 w 2022430"/>
                <a:gd name="connsiteY3" fmla="*/ 650857 h 2105855"/>
                <a:gd name="connsiteX4" fmla="*/ 2022430 w 2022430"/>
                <a:gd name="connsiteY4" fmla="*/ 1477460 h 2105855"/>
                <a:gd name="connsiteX5" fmla="*/ 1367142 w 2022430"/>
                <a:gd name="connsiteY5" fmla="*/ 2105855 h 2105855"/>
                <a:gd name="connsiteX6" fmla="*/ 479349 w 2022430"/>
                <a:gd name="connsiteY6" fmla="*/ 2104016 h 2105855"/>
                <a:gd name="connsiteX7" fmla="*/ 0 w 2022430"/>
                <a:gd name="connsiteY7" fmla="*/ 1518894 h 2105855"/>
                <a:gd name="connsiteX8" fmla="*/ 7017 w 2022430"/>
                <a:gd name="connsiteY8" fmla="*/ 650857 h 2105855"/>
                <a:gd name="connsiteX0" fmla="*/ 7017 w 2022430"/>
                <a:gd name="connsiteY0" fmla="*/ 657237 h 2112235"/>
                <a:gd name="connsiteX1" fmla="*/ 657874 w 2022430"/>
                <a:gd name="connsiteY1" fmla="*/ 6380 h 2112235"/>
                <a:gd name="connsiteX2" fmla="*/ 1045501 w 2022430"/>
                <a:gd name="connsiteY2" fmla="*/ 0 h 2112235"/>
                <a:gd name="connsiteX3" fmla="*/ 2022430 w 2022430"/>
                <a:gd name="connsiteY3" fmla="*/ 657237 h 2112235"/>
                <a:gd name="connsiteX4" fmla="*/ 2022430 w 2022430"/>
                <a:gd name="connsiteY4" fmla="*/ 1483840 h 2112235"/>
                <a:gd name="connsiteX5" fmla="*/ 1367142 w 2022430"/>
                <a:gd name="connsiteY5" fmla="*/ 2112235 h 2112235"/>
                <a:gd name="connsiteX6" fmla="*/ 479349 w 2022430"/>
                <a:gd name="connsiteY6" fmla="*/ 2110396 h 2112235"/>
                <a:gd name="connsiteX7" fmla="*/ 0 w 2022430"/>
                <a:gd name="connsiteY7" fmla="*/ 1525274 h 2112235"/>
                <a:gd name="connsiteX8" fmla="*/ 7017 w 2022430"/>
                <a:gd name="connsiteY8" fmla="*/ 657237 h 2112235"/>
                <a:gd name="connsiteX0" fmla="*/ 7017 w 2022430"/>
                <a:gd name="connsiteY0" fmla="*/ 657237 h 2112235"/>
                <a:gd name="connsiteX1" fmla="*/ 657874 w 2022430"/>
                <a:gd name="connsiteY1" fmla="*/ 6380 h 2112235"/>
                <a:gd name="connsiteX2" fmla="*/ 1045501 w 2022430"/>
                <a:gd name="connsiteY2" fmla="*/ 0 h 2112235"/>
                <a:gd name="connsiteX3" fmla="*/ 2021766 w 2022430"/>
                <a:gd name="connsiteY3" fmla="*/ 911473 h 2112235"/>
                <a:gd name="connsiteX4" fmla="*/ 2022430 w 2022430"/>
                <a:gd name="connsiteY4" fmla="*/ 1483840 h 2112235"/>
                <a:gd name="connsiteX5" fmla="*/ 1367142 w 2022430"/>
                <a:gd name="connsiteY5" fmla="*/ 2112235 h 2112235"/>
                <a:gd name="connsiteX6" fmla="*/ 479349 w 2022430"/>
                <a:gd name="connsiteY6" fmla="*/ 2110396 h 2112235"/>
                <a:gd name="connsiteX7" fmla="*/ 0 w 2022430"/>
                <a:gd name="connsiteY7" fmla="*/ 1525274 h 2112235"/>
                <a:gd name="connsiteX8" fmla="*/ 7017 w 2022430"/>
                <a:gd name="connsiteY8" fmla="*/ 657237 h 2112235"/>
                <a:gd name="connsiteX0" fmla="*/ 7017 w 2043816"/>
                <a:gd name="connsiteY0" fmla="*/ 657237 h 2112235"/>
                <a:gd name="connsiteX1" fmla="*/ 657874 w 2043816"/>
                <a:gd name="connsiteY1" fmla="*/ 6380 h 2112235"/>
                <a:gd name="connsiteX2" fmla="*/ 1045501 w 2043816"/>
                <a:gd name="connsiteY2" fmla="*/ 0 h 2112235"/>
                <a:gd name="connsiteX3" fmla="*/ 2043815 w 2043816"/>
                <a:gd name="connsiteY3" fmla="*/ 933639 h 2112235"/>
                <a:gd name="connsiteX4" fmla="*/ 2022430 w 2043816"/>
                <a:gd name="connsiteY4" fmla="*/ 1483840 h 2112235"/>
                <a:gd name="connsiteX5" fmla="*/ 1367142 w 2043816"/>
                <a:gd name="connsiteY5" fmla="*/ 2112235 h 2112235"/>
                <a:gd name="connsiteX6" fmla="*/ 479349 w 2043816"/>
                <a:gd name="connsiteY6" fmla="*/ 2110396 h 2112235"/>
                <a:gd name="connsiteX7" fmla="*/ 0 w 2043816"/>
                <a:gd name="connsiteY7" fmla="*/ 1525274 h 2112235"/>
                <a:gd name="connsiteX8" fmla="*/ 7017 w 2043816"/>
                <a:gd name="connsiteY8" fmla="*/ 657237 h 2112235"/>
                <a:gd name="connsiteX0" fmla="*/ 7017 w 2047948"/>
                <a:gd name="connsiteY0" fmla="*/ 657237 h 2112235"/>
                <a:gd name="connsiteX1" fmla="*/ 657874 w 2047948"/>
                <a:gd name="connsiteY1" fmla="*/ 6380 h 2112235"/>
                <a:gd name="connsiteX2" fmla="*/ 1045501 w 2047948"/>
                <a:gd name="connsiteY2" fmla="*/ 0 h 2112235"/>
                <a:gd name="connsiteX3" fmla="*/ 2043815 w 2047948"/>
                <a:gd name="connsiteY3" fmla="*/ 933639 h 2112235"/>
                <a:gd name="connsiteX4" fmla="*/ 2022430 w 2047948"/>
                <a:gd name="connsiteY4" fmla="*/ 1483840 h 2112235"/>
                <a:gd name="connsiteX5" fmla="*/ 1367142 w 2047948"/>
                <a:gd name="connsiteY5" fmla="*/ 2112235 h 2112235"/>
                <a:gd name="connsiteX6" fmla="*/ 479349 w 2047948"/>
                <a:gd name="connsiteY6" fmla="*/ 2110396 h 2112235"/>
                <a:gd name="connsiteX7" fmla="*/ 0 w 2047948"/>
                <a:gd name="connsiteY7" fmla="*/ 1525274 h 2112235"/>
                <a:gd name="connsiteX8" fmla="*/ 7017 w 2047948"/>
                <a:gd name="connsiteY8" fmla="*/ 657237 h 2112235"/>
                <a:gd name="connsiteX0" fmla="*/ 7017 w 2047948"/>
                <a:gd name="connsiteY0" fmla="*/ 657237 h 2112235"/>
                <a:gd name="connsiteX1" fmla="*/ 657874 w 2047948"/>
                <a:gd name="connsiteY1" fmla="*/ 6380 h 2112235"/>
                <a:gd name="connsiteX2" fmla="*/ 1045501 w 2047948"/>
                <a:gd name="connsiteY2" fmla="*/ 0 h 2112235"/>
                <a:gd name="connsiteX3" fmla="*/ 2043815 w 2047948"/>
                <a:gd name="connsiteY3" fmla="*/ 933639 h 2112235"/>
                <a:gd name="connsiteX4" fmla="*/ 2022430 w 2047948"/>
                <a:gd name="connsiteY4" fmla="*/ 1483840 h 2112235"/>
                <a:gd name="connsiteX5" fmla="*/ 1367142 w 2047948"/>
                <a:gd name="connsiteY5" fmla="*/ 2112235 h 2112235"/>
                <a:gd name="connsiteX6" fmla="*/ 479349 w 2047948"/>
                <a:gd name="connsiteY6" fmla="*/ 2110396 h 2112235"/>
                <a:gd name="connsiteX7" fmla="*/ 0 w 2047948"/>
                <a:gd name="connsiteY7" fmla="*/ 1525274 h 2112235"/>
                <a:gd name="connsiteX8" fmla="*/ 7017 w 2047948"/>
                <a:gd name="connsiteY8" fmla="*/ 657237 h 2112235"/>
                <a:gd name="connsiteX0" fmla="*/ 7017 w 2047948"/>
                <a:gd name="connsiteY0" fmla="*/ 657375 h 2112373"/>
                <a:gd name="connsiteX1" fmla="*/ 657874 w 2047948"/>
                <a:gd name="connsiteY1" fmla="*/ 6518 h 2112373"/>
                <a:gd name="connsiteX2" fmla="*/ 1045501 w 2047948"/>
                <a:gd name="connsiteY2" fmla="*/ 138 h 2112373"/>
                <a:gd name="connsiteX3" fmla="*/ 2043815 w 2047948"/>
                <a:gd name="connsiteY3" fmla="*/ 933777 h 2112373"/>
                <a:gd name="connsiteX4" fmla="*/ 2022430 w 2047948"/>
                <a:gd name="connsiteY4" fmla="*/ 1483978 h 2112373"/>
                <a:gd name="connsiteX5" fmla="*/ 1367142 w 2047948"/>
                <a:gd name="connsiteY5" fmla="*/ 2112373 h 2112373"/>
                <a:gd name="connsiteX6" fmla="*/ 479349 w 2047948"/>
                <a:gd name="connsiteY6" fmla="*/ 2110534 h 2112373"/>
                <a:gd name="connsiteX7" fmla="*/ 0 w 2047948"/>
                <a:gd name="connsiteY7" fmla="*/ 1525412 h 2112373"/>
                <a:gd name="connsiteX8" fmla="*/ 7017 w 2047948"/>
                <a:gd name="connsiteY8" fmla="*/ 657375 h 2112373"/>
                <a:gd name="connsiteX0" fmla="*/ 7017 w 2047948"/>
                <a:gd name="connsiteY0" fmla="*/ 658153 h 2113151"/>
                <a:gd name="connsiteX1" fmla="*/ 657874 w 2047948"/>
                <a:gd name="connsiteY1" fmla="*/ 7296 h 2113151"/>
                <a:gd name="connsiteX2" fmla="*/ 1045501 w 2047948"/>
                <a:gd name="connsiteY2" fmla="*/ 916 h 2113151"/>
                <a:gd name="connsiteX3" fmla="*/ 2043815 w 2047948"/>
                <a:gd name="connsiteY3" fmla="*/ 934555 h 2113151"/>
                <a:gd name="connsiteX4" fmla="*/ 2022430 w 2047948"/>
                <a:gd name="connsiteY4" fmla="*/ 1484756 h 2113151"/>
                <a:gd name="connsiteX5" fmla="*/ 1367142 w 2047948"/>
                <a:gd name="connsiteY5" fmla="*/ 2113151 h 2113151"/>
                <a:gd name="connsiteX6" fmla="*/ 479349 w 2047948"/>
                <a:gd name="connsiteY6" fmla="*/ 2111312 h 2113151"/>
                <a:gd name="connsiteX7" fmla="*/ 0 w 2047948"/>
                <a:gd name="connsiteY7" fmla="*/ 1526190 h 2113151"/>
                <a:gd name="connsiteX8" fmla="*/ 7017 w 2047948"/>
                <a:gd name="connsiteY8" fmla="*/ 658153 h 2113151"/>
                <a:gd name="connsiteX0" fmla="*/ 7017 w 2047948"/>
                <a:gd name="connsiteY0" fmla="*/ 658153 h 2113151"/>
                <a:gd name="connsiteX1" fmla="*/ 657874 w 2047948"/>
                <a:gd name="connsiteY1" fmla="*/ 7296 h 2113151"/>
                <a:gd name="connsiteX2" fmla="*/ 1045501 w 2047948"/>
                <a:gd name="connsiteY2" fmla="*/ 916 h 2113151"/>
                <a:gd name="connsiteX3" fmla="*/ 2043815 w 2047948"/>
                <a:gd name="connsiteY3" fmla="*/ 934555 h 2113151"/>
                <a:gd name="connsiteX4" fmla="*/ 2022430 w 2047948"/>
                <a:gd name="connsiteY4" fmla="*/ 1484756 h 2113151"/>
                <a:gd name="connsiteX5" fmla="*/ 1367142 w 2047948"/>
                <a:gd name="connsiteY5" fmla="*/ 2113151 h 2113151"/>
                <a:gd name="connsiteX6" fmla="*/ 479349 w 2047948"/>
                <a:gd name="connsiteY6" fmla="*/ 2111312 h 2113151"/>
                <a:gd name="connsiteX7" fmla="*/ 0 w 2047948"/>
                <a:gd name="connsiteY7" fmla="*/ 1526190 h 2113151"/>
                <a:gd name="connsiteX8" fmla="*/ 7017 w 2047948"/>
                <a:gd name="connsiteY8" fmla="*/ 658153 h 2113151"/>
                <a:gd name="connsiteX0" fmla="*/ 7017 w 2043844"/>
                <a:gd name="connsiteY0" fmla="*/ 658153 h 2113151"/>
                <a:gd name="connsiteX1" fmla="*/ 657874 w 2043844"/>
                <a:gd name="connsiteY1" fmla="*/ 7296 h 2113151"/>
                <a:gd name="connsiteX2" fmla="*/ 1045501 w 2043844"/>
                <a:gd name="connsiteY2" fmla="*/ 916 h 2113151"/>
                <a:gd name="connsiteX3" fmla="*/ 2043815 w 2043844"/>
                <a:gd name="connsiteY3" fmla="*/ 934555 h 2113151"/>
                <a:gd name="connsiteX4" fmla="*/ 2022430 w 2043844"/>
                <a:gd name="connsiteY4" fmla="*/ 1484756 h 2113151"/>
                <a:gd name="connsiteX5" fmla="*/ 1367142 w 2043844"/>
                <a:gd name="connsiteY5" fmla="*/ 2113151 h 2113151"/>
                <a:gd name="connsiteX6" fmla="*/ 479349 w 2043844"/>
                <a:gd name="connsiteY6" fmla="*/ 2111312 h 2113151"/>
                <a:gd name="connsiteX7" fmla="*/ 0 w 2043844"/>
                <a:gd name="connsiteY7" fmla="*/ 1526190 h 2113151"/>
                <a:gd name="connsiteX8" fmla="*/ 7017 w 2043844"/>
                <a:gd name="connsiteY8" fmla="*/ 658153 h 2113151"/>
                <a:gd name="connsiteX0" fmla="*/ 7017 w 2043815"/>
                <a:gd name="connsiteY0" fmla="*/ 658153 h 2113151"/>
                <a:gd name="connsiteX1" fmla="*/ 657874 w 2043815"/>
                <a:gd name="connsiteY1" fmla="*/ 7296 h 2113151"/>
                <a:gd name="connsiteX2" fmla="*/ 1045501 w 2043815"/>
                <a:gd name="connsiteY2" fmla="*/ 916 h 2113151"/>
                <a:gd name="connsiteX3" fmla="*/ 2043815 w 2043815"/>
                <a:gd name="connsiteY3" fmla="*/ 934555 h 2113151"/>
                <a:gd name="connsiteX4" fmla="*/ 2022430 w 2043815"/>
                <a:gd name="connsiteY4" fmla="*/ 1484756 h 2113151"/>
                <a:gd name="connsiteX5" fmla="*/ 1367142 w 2043815"/>
                <a:gd name="connsiteY5" fmla="*/ 2113151 h 2113151"/>
                <a:gd name="connsiteX6" fmla="*/ 479349 w 2043815"/>
                <a:gd name="connsiteY6" fmla="*/ 2111312 h 2113151"/>
                <a:gd name="connsiteX7" fmla="*/ 0 w 2043815"/>
                <a:gd name="connsiteY7" fmla="*/ 1526190 h 2113151"/>
                <a:gd name="connsiteX8" fmla="*/ 7017 w 2043815"/>
                <a:gd name="connsiteY8" fmla="*/ 658153 h 2113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43815" h="2113151">
                  <a:moveTo>
                    <a:pt x="7017" y="658153"/>
                  </a:moveTo>
                  <a:cubicBezTo>
                    <a:pt x="7017" y="298695"/>
                    <a:pt x="298416" y="7296"/>
                    <a:pt x="657874" y="7296"/>
                  </a:cubicBezTo>
                  <a:cubicBezTo>
                    <a:pt x="787083" y="5169"/>
                    <a:pt x="855510" y="-2643"/>
                    <a:pt x="1045501" y="916"/>
                  </a:cubicBezTo>
                  <a:cubicBezTo>
                    <a:pt x="1349632" y="22879"/>
                    <a:pt x="2038014" y="680093"/>
                    <a:pt x="2043815" y="934555"/>
                  </a:cubicBezTo>
                  <a:cubicBezTo>
                    <a:pt x="2043601" y="1291151"/>
                    <a:pt x="2022209" y="1293967"/>
                    <a:pt x="2022430" y="1484756"/>
                  </a:cubicBezTo>
                  <a:cubicBezTo>
                    <a:pt x="2022430" y="1844214"/>
                    <a:pt x="1726600" y="2113151"/>
                    <a:pt x="1367142" y="2113151"/>
                  </a:cubicBezTo>
                  <a:lnTo>
                    <a:pt x="479349" y="2111312"/>
                  </a:lnTo>
                  <a:cubicBezTo>
                    <a:pt x="119891" y="2111312"/>
                    <a:pt x="0" y="1885648"/>
                    <a:pt x="0" y="1526190"/>
                  </a:cubicBezTo>
                  <a:lnTo>
                    <a:pt x="7017" y="658153"/>
                  </a:lnTo>
                  <a:close/>
                </a:path>
              </a:pathLst>
            </a:custGeom>
            <a:noFill/>
            <a:ln>
              <a:solidFill>
                <a:schemeClr val="tx1"/>
              </a:solidFill>
            </a:ln>
          </p:spPr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9565389" y="2822743"/>
              <a:ext cx="95898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 smtClean="0"/>
                <a:t>PSPACE</a:t>
              </a:r>
              <a:endParaRPr lang="en-US" sz="20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649062" y="4801528"/>
            <a:ext cx="3591828" cy="1299941"/>
            <a:chOff x="5343732" y="4782572"/>
            <a:chExt cx="3591828" cy="1299941"/>
          </a:xfrm>
        </p:grpSpPr>
        <p:grpSp>
          <p:nvGrpSpPr>
            <p:cNvPr id="15" name="Group 14"/>
            <p:cNvGrpSpPr/>
            <p:nvPr/>
          </p:nvGrpSpPr>
          <p:grpSpPr>
            <a:xfrm>
              <a:off x="5343732" y="5094628"/>
              <a:ext cx="3591828" cy="987885"/>
              <a:chOff x="4878957" y="5405309"/>
              <a:chExt cx="3591828" cy="797659"/>
            </a:xfrm>
          </p:grpSpPr>
          <p:sp>
            <p:nvSpPr>
              <p:cNvPr id="13" name="Rounded Rectangle 12"/>
              <p:cNvSpPr/>
              <p:nvPr/>
            </p:nvSpPr>
            <p:spPr>
              <a:xfrm>
                <a:off x="4878957" y="5405309"/>
                <a:ext cx="3591828" cy="797659"/>
              </a:xfrm>
              <a:prstGeom prst="roundRect">
                <a:avLst>
                  <a:gd name="adj" fmla="val 50000"/>
                </a:avLst>
              </a:prstGeom>
              <a:noFill/>
              <a:ln>
                <a:solidFill>
                  <a:schemeClr val="tx1"/>
                </a:solidFill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5321974" y="5642605"/>
                <a:ext cx="2776273" cy="3230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/>
                  <a:t>P = </a:t>
                </a:r>
                <a:r>
                  <a:rPr lang="en-US" sz="2000" dirty="0" smtClean="0"/>
                  <a:t> NP = </a:t>
                </a:r>
                <a:r>
                  <a:rPr lang="en-US" sz="2000" dirty="0" err="1" smtClean="0"/>
                  <a:t>coNP</a:t>
                </a:r>
                <a:r>
                  <a:rPr lang="en-US" sz="2000" dirty="0" smtClean="0"/>
                  <a:t> = PSPACE </a:t>
                </a:r>
                <a:endParaRPr lang="en-US" sz="2000" dirty="0"/>
              </a:p>
            </p:txBody>
          </p:sp>
        </p:grpSp>
        <p:sp>
          <p:nvSpPr>
            <p:cNvPr id="16" name="Rectangle 15"/>
            <p:cNvSpPr/>
            <p:nvPr/>
          </p:nvSpPr>
          <p:spPr>
            <a:xfrm>
              <a:off x="6139202" y="4782572"/>
              <a:ext cx="128753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Or possibly:</a:t>
              </a:r>
              <a:endParaRPr lang="en-US" dirty="0"/>
            </a:p>
          </p:txBody>
        </p:sp>
      </p:grpSp>
      <p:sp>
        <p:nvSpPr>
          <p:cNvPr id="19" name="Isosceles Triangle 18"/>
          <p:cNvSpPr/>
          <p:nvPr/>
        </p:nvSpPr>
        <p:spPr>
          <a:xfrm rot="8089703">
            <a:off x="12005555" y="6742019"/>
            <a:ext cx="276225" cy="136454"/>
          </a:xfrm>
          <a:prstGeom prst="triangle">
            <a:avLst/>
          </a:prstGeom>
          <a:solidFill>
            <a:srgbClr val="336600"/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909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0" y="0"/>
                <a:ext cx="9571703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0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Example:  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𝑇𝑄𝐵𝐹</m:t>
                    </m:r>
                  </m:oMath>
                </a14:m>
                <a:endParaRPr lang="en-US" sz="4000" dirty="0">
                  <a:solidFill>
                    <a:schemeClr val="accent1">
                      <a:lumMod val="60000"/>
                      <a:lumOff val="4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571703" cy="707886"/>
              </a:xfrm>
              <a:prstGeom prst="rect">
                <a:avLst/>
              </a:prstGeom>
              <a:blipFill>
                <a:blip r:embed="rId3"/>
                <a:stretch>
                  <a:fillRect t="-15517" b="-362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76225" y="1617154"/>
                <a:ext cx="8611255" cy="418576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/>
                  <a:t>Defn: </a:t>
                </a:r>
                <a:r>
                  <a:rPr lang="en-US" sz="2400" dirty="0" smtClean="0"/>
                  <a:t> A </a:t>
                </a:r>
                <a:r>
                  <a:rPr lang="en-US" sz="2400" u="sng" dirty="0" smtClean="0"/>
                  <a:t>quantified Boolean formula</a:t>
                </a:r>
                <a:r>
                  <a:rPr lang="en-US" sz="2400" dirty="0" smtClean="0"/>
                  <a:t> (QBF) is a Boolean formula with leading exists (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∃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400" dirty="0" smtClean="0"/>
                  <a:t>) and for all (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∀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400" dirty="0" smtClean="0"/>
                  <a:t>) quantifiers.  All variables must lie within the scope of a quantifier.</a:t>
                </a:r>
              </a:p>
              <a:p>
                <a:pPr>
                  <a:spcBef>
                    <a:spcPts val="1200"/>
                  </a:spcBef>
                </a:pPr>
                <a:r>
                  <a:rPr lang="en-US" sz="2400" dirty="0"/>
                  <a:t>A QBF is </a:t>
                </a:r>
                <a:r>
                  <a:rPr lang="en-US" sz="2400" cap="small" dirty="0"/>
                  <a:t>True</a:t>
                </a:r>
                <a:r>
                  <a:rPr lang="en-US" sz="2400" dirty="0"/>
                  <a:t> or </a:t>
                </a:r>
                <a:r>
                  <a:rPr lang="en-US" sz="2400" cap="small" dirty="0"/>
                  <a:t>False</a:t>
                </a:r>
                <a:r>
                  <a:rPr lang="en-US" sz="2400" dirty="0"/>
                  <a:t>.</a:t>
                </a:r>
              </a:p>
              <a:p>
                <a:pPr>
                  <a:spcBef>
                    <a:spcPts val="1200"/>
                  </a:spcBef>
                </a:pPr>
                <a:r>
                  <a:rPr lang="en-US" sz="2400" b="1" dirty="0" smtClean="0"/>
                  <a:t>Examples: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=∀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∃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∨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∧</m:t>
                        </m:r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bar>
                              <m:barPr>
                                <m:pos m:val="top"/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bar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ba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∨</m:t>
                            </m:r>
                            <m:bar>
                              <m:barPr>
                                <m:pos m:val="top"/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bar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bar>
                          </m:e>
                        </m:d>
                      </m:e>
                    </m:d>
                  </m:oMath>
                </a14:m>
                <a:r>
                  <a:rPr lang="en-US" sz="2400" dirty="0" smtClean="0"/>
                  <a:t>    </a:t>
                </a:r>
                <a:r>
                  <a:rPr lang="en-US" sz="2400" cap="small" dirty="0" smtClean="0"/>
                  <a:t>True</a:t>
                </a:r>
                <a:endParaRPr lang="en-US" sz="2400" dirty="0" smtClean="0"/>
              </a:p>
              <a:p>
                <a:r>
                  <a:rPr lang="en-US" sz="2400" b="1" dirty="0" smtClean="0"/>
                  <a:t>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b="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∃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∀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∨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∧</m:t>
                        </m:r>
                        <m:d>
                          <m:d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bar>
                              <m:barPr>
                                <m:pos m:val="top"/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bar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ba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∨</m:t>
                            </m:r>
                            <m:bar>
                              <m:barPr>
                                <m:pos m:val="top"/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bar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bar>
                          </m:e>
                        </m:d>
                      </m:e>
                    </m:d>
                  </m:oMath>
                </a14:m>
                <a:r>
                  <a:rPr lang="en-US" sz="2400" dirty="0" smtClean="0"/>
                  <a:t>    </a:t>
                </a:r>
                <a:r>
                  <a:rPr lang="en-US" sz="2400" cap="small" dirty="0" smtClean="0"/>
                  <a:t>False</a:t>
                </a:r>
                <a:endParaRPr lang="en-US" sz="2400" dirty="0" smtClean="0"/>
              </a:p>
              <a:p>
                <a:pPr>
                  <a:spcBef>
                    <a:spcPts val="1200"/>
                  </a:spcBef>
                </a:pPr>
                <a:r>
                  <a:rPr lang="en-US" sz="2400" dirty="0" smtClean="0"/>
                  <a:t>Defn: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𝑇𝑄𝐵𝐹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|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〈"/>
                            <m:endChr m:val="〉"/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𝜙</m:t>
                            </m:r>
                          </m:e>
                        </m:d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𝜙</m:t>
                    </m:r>
                  </m:oMath>
                </a14:m>
                <a:r>
                  <a:rPr lang="en-US" sz="2400" dirty="0" smtClean="0"/>
                  <a:t> is a QBF that is </a:t>
                </a:r>
                <a:r>
                  <a:rPr lang="en-US" sz="2400" cap="small" dirty="0" smtClean="0"/>
                  <a:t>True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sz="2400" dirty="0" smtClean="0"/>
              </a:p>
              <a:p>
                <a:pPr>
                  <a:spcBef>
                    <a:spcPts val="1200"/>
                  </a:spcBef>
                </a:pPr>
                <a:r>
                  <a:rPr lang="en-US" sz="2400" dirty="0" smtClean="0"/>
                  <a:t>Thus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𝑇𝑄𝐵𝐹</m:t>
                    </m:r>
                  </m:oMath>
                </a14:m>
                <a:r>
                  <a:rPr lang="en-US" sz="2400" dirty="0" smtClean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∉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𝑇𝑄𝐵𝐹</m:t>
                    </m:r>
                  </m:oMath>
                </a14:m>
                <a:r>
                  <a:rPr lang="en-US" sz="2400" dirty="0"/>
                  <a:t>.</a:t>
                </a:r>
                <a:endParaRPr lang="en-US" sz="2400" dirty="0" smtClean="0"/>
              </a:p>
              <a:p>
                <a:pPr>
                  <a:spcBef>
                    <a:spcPts val="1200"/>
                  </a:spcBef>
                </a:pPr>
                <a:r>
                  <a:rPr lang="en-US" sz="2400" b="1" dirty="0" smtClean="0"/>
                  <a:t>Theorem: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𝑇𝑄𝐵𝐹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2400" dirty="0" smtClean="0"/>
                  <a:t> PSPACE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225" y="1617154"/>
                <a:ext cx="8611255" cy="4185761"/>
              </a:xfrm>
              <a:prstGeom prst="rect">
                <a:avLst/>
              </a:prstGeom>
              <a:blipFill>
                <a:blip r:embed="rId4"/>
                <a:stretch>
                  <a:fillRect l="-1062" t="-1164" b="-232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12"/>
          <p:cNvSpPr/>
          <p:nvPr/>
        </p:nvSpPr>
        <p:spPr>
          <a:xfrm>
            <a:off x="6035040" y="3346704"/>
            <a:ext cx="694944" cy="4389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035040" y="3785616"/>
            <a:ext cx="694944" cy="4389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586646" y="6369638"/>
            <a:ext cx="1309974" cy="338554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FFC000"/>
                </a:solidFill>
              </a:rPr>
              <a:t>Check-in 17.2</a:t>
            </a:r>
            <a:endParaRPr lang="en-US" sz="1600" dirty="0">
              <a:solidFill>
                <a:srgbClr val="FFC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7674124" y="3346704"/>
                <a:ext cx="4222496" cy="2385268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rgbClr val="FFC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C000"/>
                    </a:solidFill>
                  </a:rPr>
                  <a:t>Check-in 17.2</a:t>
                </a:r>
                <a:endParaRPr lang="en-US" sz="2400" dirty="0">
                  <a:solidFill>
                    <a:srgbClr val="FFC000"/>
                  </a:solidFill>
                </a:endParaRPr>
              </a:p>
              <a:p>
                <a:pPr>
                  <a:spcBef>
                    <a:spcPts val="600"/>
                  </a:spcBef>
                </a:pPr>
                <a:r>
                  <a:rPr lang="en-US" sz="2000" dirty="0" smtClean="0"/>
                  <a:t>How is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 panose="02040503050406030204" pitchFamily="18" charset="0"/>
                      </a:rPr>
                      <m:t>𝑆𝐴𝑇</m:t>
                    </m:r>
                  </m:oMath>
                </a14:m>
                <a:r>
                  <a:rPr lang="en-US" sz="2000" dirty="0" smtClean="0"/>
                  <a:t> a special case of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𝑇𝑄𝐵𝐹</m:t>
                    </m:r>
                  </m:oMath>
                </a14:m>
                <a:r>
                  <a:rPr lang="en-US" sz="2000" dirty="0" smtClean="0"/>
                  <a:t>?</a:t>
                </a:r>
                <a:endParaRPr lang="en-US" sz="2000" dirty="0">
                  <a:solidFill>
                    <a:schemeClr val="tx1"/>
                  </a:solidFill>
                </a:endParaRPr>
              </a:p>
              <a:p>
                <a:pPr marL="457200" indent="-457200">
                  <a:spcBef>
                    <a:spcPts val="600"/>
                  </a:spcBef>
                  <a:buFontTx/>
                  <a:buAutoNum type="alphaLcParenBoth"/>
                </a:pPr>
                <a:r>
                  <a:rPr lang="en-US" sz="2000" dirty="0" smtClean="0"/>
                  <a:t>Remove all quantifiers.</a:t>
                </a:r>
              </a:p>
              <a:p>
                <a:pPr marL="457200" indent="-457200">
                  <a:spcBef>
                    <a:spcPts val="600"/>
                  </a:spcBef>
                  <a:buFontTx/>
                  <a:buAutoNum type="alphaLcParenBoth"/>
                </a:pPr>
                <a:r>
                  <a:rPr lang="en-US" sz="2000" dirty="0" smtClean="0"/>
                  <a:t>Add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∃</m:t>
                    </m:r>
                  </m:oMath>
                </a14:m>
                <a:r>
                  <a:rPr lang="en-US" sz="2000" dirty="0" smtClean="0"/>
                  <a:t> and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∀</m:t>
                    </m:r>
                  </m:oMath>
                </a14:m>
                <a:r>
                  <a:rPr lang="en-US" sz="2000" dirty="0" smtClean="0"/>
                  <a:t> quantifiers. </a:t>
                </a:r>
                <a:endParaRPr lang="en-US" sz="2000" i="1" dirty="0" smtClean="0">
                  <a:latin typeface="Cambria Math" panose="02040503050406030204" pitchFamily="18" charset="0"/>
                </a:endParaRPr>
              </a:p>
              <a:p>
                <a:pPr marL="457200" indent="-457200">
                  <a:spcBef>
                    <a:spcPts val="600"/>
                  </a:spcBef>
                  <a:buAutoNum type="alphaLcParenBoth"/>
                </a:pPr>
                <a:r>
                  <a:rPr lang="en-US" sz="2000" dirty="0"/>
                  <a:t>Add </a:t>
                </a:r>
                <a:r>
                  <a:rPr lang="en-US" sz="2000" dirty="0" smtClean="0"/>
                  <a:t>only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∃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 smtClean="0"/>
                  <a:t>quantifiers.</a:t>
                </a:r>
              </a:p>
              <a:p>
                <a:pPr marL="457200" indent="-457200">
                  <a:spcBef>
                    <a:spcPts val="600"/>
                  </a:spcBef>
                  <a:buAutoNum type="alphaLcParenBoth"/>
                </a:pPr>
                <a:r>
                  <a:rPr lang="en-US" sz="2000" dirty="0" smtClean="0"/>
                  <a:t>Add only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∀</m:t>
                    </m:r>
                  </m:oMath>
                </a14:m>
                <a:r>
                  <a:rPr lang="en-US" sz="2000" dirty="0"/>
                  <a:t> quantifiers.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4124" y="3346704"/>
                <a:ext cx="4222496" cy="2385268"/>
              </a:xfrm>
              <a:prstGeom prst="rect">
                <a:avLst/>
              </a:prstGeom>
              <a:blipFill>
                <a:blip r:embed="rId5"/>
                <a:stretch>
                  <a:fillRect l="-1860" t="-1259" b="-3023"/>
                </a:stretch>
              </a:blipFill>
              <a:ln w="3810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55981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3" grpId="0" animBg="1"/>
      <p:bldP spid="14" grpId="0" animBg="1"/>
      <p:bldP spid="15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0" y="0"/>
                <a:ext cx="9571703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4000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𝑇𝑄𝐵𝐹</m:t>
                    </m:r>
                    <m:r>
                      <a:rPr lang="en-US" sz="4000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400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 PSPACE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571703" cy="707886"/>
              </a:xfrm>
              <a:prstGeom prst="rect">
                <a:avLst/>
              </a:prstGeom>
              <a:blipFill>
                <a:blip r:embed="rId3"/>
                <a:stretch>
                  <a:fillRect t="-15517" b="-362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76225" y="1187661"/>
                <a:ext cx="9532793" cy="48320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/>
                  <a:t>Theorem: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𝑇𝑄𝐵𝐹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2400" dirty="0" smtClean="0"/>
                  <a:t> PSPACE</a:t>
                </a:r>
              </a:p>
              <a:p>
                <a:r>
                  <a:rPr lang="en-US" sz="2400" dirty="0" smtClean="0"/>
                  <a:t>Proof:  “On input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〈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𝜙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〉</m:t>
                    </m:r>
                  </m:oMath>
                </a14:m>
                <a:endParaRPr lang="en-US" sz="2400" dirty="0" smtClean="0"/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  1.  If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𝜙</m:t>
                    </m:r>
                  </m:oMath>
                </a14:m>
                <a:r>
                  <a:rPr lang="en-US" sz="2400" dirty="0" smtClean="0"/>
                  <a:t> has no quantifiers, then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𝜙</m:t>
                    </m:r>
                  </m:oMath>
                </a14:m>
                <a:r>
                  <a:rPr lang="en-US" sz="2400" dirty="0" smtClean="0"/>
                  <a:t> has no variables</a:t>
                </a:r>
                <a:br>
                  <a:rPr lang="en-US" sz="2400" dirty="0" smtClean="0"/>
                </a:br>
                <a:r>
                  <a:rPr lang="en-US" sz="2400" dirty="0" smtClean="0"/>
                  <a:t>           so either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𝜙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US" sz="2400" dirty="0" smtClean="0"/>
                  <a:t>True or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𝜙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US" sz="2400" dirty="0" smtClean="0"/>
                  <a:t>False.  Output accordingly.</a:t>
                </a:r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  2.  If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𝜙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=∃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𝜓</m:t>
                    </m:r>
                  </m:oMath>
                </a14:m>
                <a:r>
                  <a:rPr lang="en-US" sz="2400" dirty="0" smtClean="0"/>
                  <a:t> then evaluate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𝜓</m:t>
                    </m:r>
                  </m:oMath>
                </a14:m>
                <a:r>
                  <a:rPr lang="en-US" sz="2400" dirty="0" smtClean="0"/>
                  <a:t> with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400" dirty="0" smtClean="0"/>
                  <a:t> </a:t>
                </a:r>
                <a:r>
                  <a:rPr lang="en-US" sz="2400" cap="small" dirty="0" smtClean="0"/>
                  <a:t>True</a:t>
                </a:r>
                <a:r>
                  <a:rPr lang="en-US" sz="2400" dirty="0" smtClean="0"/>
                  <a:t> and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400" dirty="0" smtClean="0"/>
                  <a:t> </a:t>
                </a:r>
                <a:r>
                  <a:rPr lang="en-US" sz="2400" cap="small" dirty="0" smtClean="0"/>
                  <a:t>False</a:t>
                </a:r>
                <a:r>
                  <a:rPr lang="en-US" sz="2400" dirty="0" smtClean="0"/>
                  <a:t> recursively.</a:t>
                </a:r>
                <a:br>
                  <a:rPr lang="en-US" sz="2400" dirty="0" smtClean="0"/>
                </a:br>
                <a:r>
                  <a:rPr lang="en-US" sz="2400" dirty="0" smtClean="0"/>
                  <a:t>           </a:t>
                </a:r>
                <a:r>
                  <a:rPr lang="en-US" sz="2400" i="1" dirty="0" smtClean="0"/>
                  <a:t>Accept</a:t>
                </a:r>
                <a:r>
                  <a:rPr lang="en-US" sz="2400" dirty="0" smtClean="0"/>
                  <a:t> if either accepts.   </a:t>
                </a:r>
                <a:r>
                  <a:rPr lang="en-US" sz="2400" i="1" dirty="0" smtClean="0"/>
                  <a:t>Reject</a:t>
                </a:r>
                <a:r>
                  <a:rPr lang="en-US" sz="2400" dirty="0" smtClean="0"/>
                  <a:t> if not.</a:t>
                </a:r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  3.  </a:t>
                </a:r>
                <a:r>
                  <a:rPr lang="en-US" sz="2400" dirty="0"/>
                  <a:t>If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𝜙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=∀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𝜓</m:t>
                    </m:r>
                  </m:oMath>
                </a14:m>
                <a:r>
                  <a:rPr lang="en-US" sz="2400" dirty="0"/>
                  <a:t> then </a:t>
                </a:r>
                <a:r>
                  <a:rPr lang="en-US" sz="2400" dirty="0" smtClean="0"/>
                  <a:t>evaluate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𝜓</m:t>
                    </m:r>
                  </m:oMath>
                </a14:m>
                <a:r>
                  <a:rPr lang="en-US" sz="2400" dirty="0"/>
                  <a:t> with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cap="small" dirty="0"/>
                  <a:t>True</a:t>
                </a:r>
                <a:r>
                  <a:rPr lang="en-US" sz="2400" dirty="0"/>
                  <a:t> and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cap="small" dirty="0"/>
                  <a:t>False</a:t>
                </a:r>
                <a:r>
                  <a:rPr lang="en-US" sz="2400" dirty="0"/>
                  <a:t> </a:t>
                </a:r>
                <a:r>
                  <a:rPr lang="en-US" sz="2400" dirty="0" smtClean="0"/>
                  <a:t>recursively.</a:t>
                </a:r>
                <a:br>
                  <a:rPr lang="en-US" sz="2400" dirty="0" smtClean="0"/>
                </a:br>
                <a:r>
                  <a:rPr lang="en-US" sz="2400" dirty="0" smtClean="0"/>
                  <a:t>           </a:t>
                </a:r>
                <a:r>
                  <a:rPr lang="en-US" sz="2400" i="1" dirty="0" smtClean="0"/>
                  <a:t>Accept</a:t>
                </a:r>
                <a:r>
                  <a:rPr lang="en-US" sz="2400" dirty="0" smtClean="0"/>
                  <a:t> </a:t>
                </a:r>
                <a:r>
                  <a:rPr lang="en-US" sz="2400" dirty="0"/>
                  <a:t>if </a:t>
                </a:r>
                <a:r>
                  <a:rPr lang="en-US" sz="2400" dirty="0" smtClean="0"/>
                  <a:t>both accept.   </a:t>
                </a:r>
                <a:r>
                  <a:rPr lang="en-US" sz="2400" i="1" dirty="0" smtClean="0"/>
                  <a:t>Reject</a:t>
                </a:r>
                <a:r>
                  <a:rPr lang="en-US" sz="2400" dirty="0" smtClean="0"/>
                  <a:t> </a:t>
                </a:r>
                <a:r>
                  <a:rPr lang="en-US" sz="2400" dirty="0"/>
                  <a:t>if not</a:t>
                </a:r>
                <a:r>
                  <a:rPr lang="en-US" sz="2400" dirty="0" smtClean="0"/>
                  <a:t>.”</a:t>
                </a:r>
              </a:p>
              <a:p>
                <a:pPr>
                  <a:spcBef>
                    <a:spcPts val="1200"/>
                  </a:spcBef>
                </a:pPr>
                <a:r>
                  <a:rPr lang="en-US" sz="2400" dirty="0" smtClean="0"/>
                  <a:t>Space analysis:</a:t>
                </a:r>
              </a:p>
              <a:p>
                <a:r>
                  <a:rPr lang="en-US" sz="2400" dirty="0" smtClean="0"/>
                  <a:t>   Each recursive level uses constant space (to record the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400" dirty="0" smtClean="0"/>
                  <a:t> value).</a:t>
                </a:r>
              </a:p>
              <a:p>
                <a:r>
                  <a:rPr lang="en-US" sz="2400" dirty="0" smtClean="0"/>
                  <a:t>   The recursion depth is the number of quantifiers, at most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=|</m:t>
                    </m:r>
                    <m:d>
                      <m:dPr>
                        <m:begChr m:val="〈"/>
                        <m:endChr m:val="〉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|</m:t>
                    </m:r>
                  </m:oMath>
                </a14:m>
                <a:r>
                  <a:rPr lang="en-US" sz="2400" dirty="0" smtClean="0"/>
                  <a:t>.</a:t>
                </a:r>
              </a:p>
              <a:p>
                <a:pPr>
                  <a:spcBef>
                    <a:spcPts val="1200"/>
                  </a:spcBef>
                </a:pPr>
                <a:r>
                  <a:rPr lang="en-US" sz="2400" dirty="0" smtClean="0"/>
                  <a:t>So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𝑇𝑄𝐵𝐹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2400" dirty="0" smtClean="0"/>
                  <a:t>  SPACE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225" y="1187661"/>
                <a:ext cx="9532793" cy="4832092"/>
              </a:xfrm>
              <a:prstGeom prst="rect">
                <a:avLst/>
              </a:prstGeom>
              <a:blipFill>
                <a:blip r:embed="rId4"/>
                <a:stretch>
                  <a:fillRect l="-959" t="-1010" r="-64" b="-20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Isosceles Triangle 3"/>
          <p:cNvSpPr/>
          <p:nvPr/>
        </p:nvSpPr>
        <p:spPr>
          <a:xfrm rot="8089703">
            <a:off x="12005555" y="6742019"/>
            <a:ext cx="276225" cy="136454"/>
          </a:xfrm>
          <a:prstGeom prst="triangle">
            <a:avLst/>
          </a:prstGeom>
          <a:solidFill>
            <a:srgbClr val="336600"/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152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2297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305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5717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Example:  Ladder Problem</a:t>
            </a:r>
            <a:endParaRPr lang="en-US" sz="4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76225" y="1617154"/>
                <a:ext cx="8008793" cy="32932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A </a:t>
                </a:r>
                <a:r>
                  <a:rPr lang="en-US" sz="2400" u="sng" dirty="0" smtClean="0"/>
                  <a:t>ladder</a:t>
                </a:r>
                <a:r>
                  <a:rPr lang="en-US" sz="2400" dirty="0" smtClean="0"/>
                  <a:t> is a sequence of strings of a common length where consecutive strings differ in a single symbol.</a:t>
                </a:r>
              </a:p>
              <a:p>
                <a:pPr>
                  <a:spcBef>
                    <a:spcPts val="1200"/>
                  </a:spcBef>
                </a:pPr>
                <a:r>
                  <a:rPr lang="en-US" sz="2400" dirty="0" smtClean="0"/>
                  <a:t>A </a:t>
                </a:r>
                <a:r>
                  <a:rPr lang="en-US" sz="2400" u="sng" dirty="0" smtClean="0"/>
                  <a:t>word ladder for English</a:t>
                </a:r>
                <a:r>
                  <a:rPr lang="en-US" sz="2400" dirty="0" smtClean="0"/>
                  <a:t> is a ladder of English words.  </a:t>
                </a:r>
              </a:p>
              <a:p>
                <a:pPr>
                  <a:spcBef>
                    <a:spcPts val="1200"/>
                  </a:spcBef>
                </a:pPr>
                <a:r>
                  <a:rPr lang="en-US" sz="2400" dirty="0" smtClean="0"/>
                  <a:t>Let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dirty="0" smtClean="0"/>
                  <a:t> be a language.  A ladder in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dirty="0" smtClean="0"/>
                  <a:t> is </a:t>
                </a:r>
                <a:r>
                  <a:rPr lang="en-US" sz="2400" dirty="0"/>
                  <a:t>a </a:t>
                </a:r>
                <a:r>
                  <a:rPr lang="en-US" sz="2400" dirty="0" smtClean="0"/>
                  <a:t>ladder of strings in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dirty="0" smtClean="0"/>
                  <a:t>.  </a:t>
                </a:r>
                <a:endParaRPr lang="en-US" sz="2400" dirty="0"/>
              </a:p>
              <a:p>
                <a:pPr>
                  <a:spcBef>
                    <a:spcPts val="1200"/>
                  </a:spcBef>
                </a:pPr>
                <a:r>
                  <a:rPr lang="en-US" sz="2400" b="1" dirty="0" smtClean="0"/>
                  <a:t>Defn: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𝐿𝐴𝐷𝐷𝐸𝑅</m:t>
                    </m:r>
                    <m:r>
                      <m:rPr>
                        <m:nor/>
                      </m:rPr>
                      <a:rPr lang="en-US" sz="2400" baseline="-2500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DFA</m:t>
                    </m:r>
                    <m:r>
                      <a:rPr lang="en-US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|"/>
                        <m:ctrlPr>
                          <a:rPr lang="en-US" sz="24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〈"/>
                            <m:endChr m:val="〉"/>
                            <m:ctrlPr>
                              <a:rPr lang="en-US" sz="24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  <m:r>
                              <a:rPr lang="en-US" sz="24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4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𝑢</m:t>
                            </m:r>
                            <m:r>
                              <a:rPr lang="en-US" sz="24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4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</m:d>
                      </m:e>
                    </m:d>
                    <m:r>
                      <a:rPr lang="en-US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</a:rPr>
                  <a:t> is a DFA and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</a:rPr>
                  <a:t> contains a ladder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, …, 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</a:rPr>
                  <a:t> 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</a:rPr>
                  <a:t>}.  </a:t>
                </a:r>
              </a:p>
              <a:p>
                <a:pPr>
                  <a:spcBef>
                    <a:spcPts val="1200"/>
                  </a:spcBef>
                </a:pPr>
                <a:r>
                  <a:rPr lang="en-US" sz="2400" b="1" dirty="0" smtClean="0"/>
                  <a:t>Theorem: 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𝐿𝐴𝐷𝐷𝐸𝑅</m:t>
                    </m:r>
                    <m:r>
                      <m:rPr>
                        <m:nor/>
                      </m:rPr>
                      <a:rPr lang="en-US" sz="2400" baseline="-25000" dirty="0">
                        <a:latin typeface="Cambria Math" panose="02040503050406030204" pitchFamily="18" charset="0"/>
                      </a:rPr>
                      <m:t>DFA</m:t>
                    </m:r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</a:rPr>
                  <a:t> NPSPACE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225" y="1617154"/>
                <a:ext cx="8008793" cy="3293209"/>
              </a:xfrm>
              <a:prstGeom prst="rect">
                <a:avLst/>
              </a:prstGeom>
              <a:blipFill>
                <a:blip r:embed="rId3"/>
                <a:stretch>
                  <a:fillRect l="-1142" t="-1479" r="-228" b="-31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8285019" y="1763726"/>
            <a:ext cx="892175" cy="3416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nsolas" panose="020B0609020204030204" pitchFamily="49" charset="0"/>
              </a:rPr>
              <a:t>WORK</a:t>
            </a:r>
          </a:p>
          <a:p>
            <a:r>
              <a:rPr lang="en-US" sz="2400" dirty="0" smtClean="0">
                <a:solidFill>
                  <a:srgbClr val="92D050"/>
                </a:solidFill>
                <a:latin typeface="Consolas" panose="020B0609020204030204" pitchFamily="49" charset="0"/>
              </a:rPr>
              <a:t>P</a:t>
            </a:r>
            <a:r>
              <a:rPr lang="en-US" sz="2400" dirty="0" smtClean="0">
                <a:latin typeface="Consolas" panose="020B0609020204030204" pitchFamily="49" charset="0"/>
              </a:rPr>
              <a:t>ORK</a:t>
            </a:r>
          </a:p>
          <a:p>
            <a:r>
              <a:rPr lang="en-US" sz="2400" dirty="0" smtClean="0">
                <a:latin typeface="Consolas" panose="020B0609020204030204" pitchFamily="49" charset="0"/>
              </a:rPr>
              <a:t>POR</a:t>
            </a:r>
            <a:r>
              <a:rPr lang="en-US" sz="2400" dirty="0" smtClean="0">
                <a:solidFill>
                  <a:srgbClr val="92D050"/>
                </a:solidFill>
                <a:latin typeface="Consolas" panose="020B0609020204030204" pitchFamily="49" charset="0"/>
              </a:rPr>
              <a:t>T</a:t>
            </a:r>
          </a:p>
          <a:p>
            <a:r>
              <a:rPr lang="en-US" sz="2400" dirty="0" smtClean="0">
                <a:solidFill>
                  <a:srgbClr val="92D050"/>
                </a:solidFill>
                <a:latin typeface="Consolas" panose="020B0609020204030204" pitchFamily="49" charset="0"/>
              </a:rPr>
              <a:t>S</a:t>
            </a:r>
            <a:r>
              <a:rPr lang="en-US" sz="2400" dirty="0" smtClean="0">
                <a:latin typeface="Consolas" panose="020B0609020204030204" pitchFamily="49" charset="0"/>
              </a:rPr>
              <a:t>ORT</a:t>
            </a:r>
          </a:p>
          <a:p>
            <a:r>
              <a:rPr lang="en-US" sz="2400" dirty="0" smtClean="0">
                <a:latin typeface="Consolas" panose="020B0609020204030204" pitchFamily="49" charset="0"/>
              </a:rPr>
              <a:t>SO</a:t>
            </a:r>
            <a:r>
              <a:rPr lang="en-US" sz="2400" dirty="0" smtClean="0">
                <a:solidFill>
                  <a:srgbClr val="92D050"/>
                </a:solidFill>
                <a:latin typeface="Consolas" panose="020B0609020204030204" pitchFamily="49" charset="0"/>
              </a:rPr>
              <a:t>O</a:t>
            </a:r>
            <a:r>
              <a:rPr lang="en-US" sz="2400" dirty="0" smtClean="0">
                <a:latin typeface="Consolas" panose="020B0609020204030204" pitchFamily="49" charset="0"/>
              </a:rPr>
              <a:t>T</a:t>
            </a:r>
          </a:p>
          <a:p>
            <a:r>
              <a:rPr lang="en-US" sz="2400" dirty="0" smtClean="0">
                <a:latin typeface="Consolas" panose="020B0609020204030204" pitchFamily="49" charset="0"/>
              </a:rPr>
              <a:t>S</a:t>
            </a:r>
            <a:r>
              <a:rPr lang="en-US" sz="2400" dirty="0" smtClean="0">
                <a:solidFill>
                  <a:srgbClr val="92D050"/>
                </a:solidFill>
                <a:latin typeface="Consolas" panose="020B0609020204030204" pitchFamily="49" charset="0"/>
              </a:rPr>
              <a:t>L</a:t>
            </a:r>
            <a:r>
              <a:rPr lang="en-US" sz="2400" dirty="0" smtClean="0">
                <a:latin typeface="Consolas" panose="020B0609020204030204" pitchFamily="49" charset="0"/>
              </a:rPr>
              <a:t>OT</a:t>
            </a:r>
          </a:p>
          <a:p>
            <a:r>
              <a:rPr lang="en-US" sz="2400" dirty="0" smtClean="0">
                <a:solidFill>
                  <a:srgbClr val="92D050"/>
                </a:solidFill>
                <a:latin typeface="Consolas" panose="020B0609020204030204" pitchFamily="49" charset="0"/>
              </a:rPr>
              <a:t>P</a:t>
            </a:r>
            <a:r>
              <a:rPr lang="en-US" sz="2400" dirty="0" smtClean="0">
                <a:latin typeface="Consolas" panose="020B0609020204030204" pitchFamily="49" charset="0"/>
              </a:rPr>
              <a:t>LOT</a:t>
            </a:r>
          </a:p>
          <a:p>
            <a:r>
              <a:rPr lang="en-US" sz="2400" dirty="0" smtClean="0">
                <a:latin typeface="Consolas" panose="020B0609020204030204" pitchFamily="49" charset="0"/>
              </a:rPr>
              <a:t>PLO</a:t>
            </a:r>
            <a:r>
              <a:rPr lang="en-US" sz="2400" dirty="0" smtClean="0">
                <a:solidFill>
                  <a:srgbClr val="92D050"/>
                </a:solidFill>
                <a:latin typeface="Consolas" panose="020B0609020204030204" pitchFamily="49" charset="0"/>
              </a:rPr>
              <a:t>Y</a:t>
            </a:r>
          </a:p>
          <a:p>
            <a:r>
              <a:rPr lang="en-US" sz="2400" dirty="0" smtClean="0">
                <a:latin typeface="Consolas" panose="020B0609020204030204" pitchFamily="49" charset="0"/>
              </a:rPr>
              <a:t>PLAY</a:t>
            </a:r>
          </a:p>
        </p:txBody>
      </p:sp>
      <p:sp>
        <p:nvSpPr>
          <p:cNvPr id="5" name="Rectangle 4"/>
          <p:cNvSpPr/>
          <p:nvPr/>
        </p:nvSpPr>
        <p:spPr>
          <a:xfrm>
            <a:off x="8285018" y="4689809"/>
            <a:ext cx="864339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sz="2400" dirty="0">
                <a:latin typeface="Consolas" panose="020B0609020204030204" pitchFamily="49" charset="0"/>
              </a:rPr>
              <a:t>PL</a:t>
            </a:r>
            <a:r>
              <a:rPr lang="en-US" sz="2400" dirty="0">
                <a:solidFill>
                  <a:srgbClr val="92D050"/>
                </a:solidFill>
                <a:latin typeface="Consolas" panose="020B0609020204030204" pitchFamily="49" charset="0"/>
              </a:rPr>
              <a:t>A</a:t>
            </a:r>
            <a:r>
              <a:rPr lang="en-US" sz="2400" dirty="0">
                <a:latin typeface="Consolas" panose="020B0609020204030204" pitchFamily="49" charset="0"/>
              </a:rPr>
              <a:t>Y</a:t>
            </a:r>
          </a:p>
        </p:txBody>
      </p:sp>
      <p:sp>
        <p:nvSpPr>
          <p:cNvPr id="6" name="Isosceles Triangle 5"/>
          <p:cNvSpPr/>
          <p:nvPr/>
        </p:nvSpPr>
        <p:spPr>
          <a:xfrm rot="8089703">
            <a:off x="12005555" y="6742019"/>
            <a:ext cx="276225" cy="136454"/>
          </a:xfrm>
          <a:prstGeom prst="triangle">
            <a:avLst/>
          </a:prstGeom>
          <a:solidFill>
            <a:srgbClr val="336600"/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629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uiExpand="1" build="p" animBg="1"/>
      <p:bldP spid="5" grpId="0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0" y="0"/>
                <a:ext cx="9571703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4000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𝐿𝐴𝐷𝐷𝐸𝑅</m:t>
                    </m:r>
                    <m:r>
                      <m:rPr>
                        <m:nor/>
                      </m:rPr>
                      <a:rPr lang="en-US" sz="4000" baseline="-25000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DFA</m:t>
                    </m:r>
                  </m:oMath>
                </a14:m>
                <a:r>
                  <a:rPr lang="en-US" sz="400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i="1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400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 NPSPACE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571703" cy="707886"/>
              </a:xfrm>
              <a:prstGeom prst="rect">
                <a:avLst/>
              </a:prstGeom>
              <a:blipFill>
                <a:blip r:embed="rId3"/>
                <a:stretch>
                  <a:fillRect t="-15517" b="-362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76225" y="1073451"/>
                <a:ext cx="9705975" cy="52014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Theorem: 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𝐿𝐴𝐷𝐷𝐸𝑅</m:t>
                    </m:r>
                    <m:r>
                      <m:rPr>
                        <m:nor/>
                      </m:rPr>
                      <a:rPr lang="en-US" sz="2400" baseline="-25000" dirty="0">
                        <a:latin typeface="Cambria Math" panose="02040503050406030204" pitchFamily="18" charset="0"/>
                      </a:rPr>
                      <m:t>DFA</m:t>
                    </m:r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</a:rPr>
                  <a:t> NPSPACE</a:t>
                </a:r>
              </a:p>
              <a:p>
                <a:r>
                  <a:rPr lang="en-US" sz="2400" dirty="0" smtClean="0"/>
                  <a:t>Proof idea:  Nondeterministically guess the sequence from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en-US" sz="2400" dirty="0" smtClean="0"/>
                  <a:t> to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sz="2400" dirty="0" smtClean="0"/>
                  <a:t>.</a:t>
                </a:r>
              </a:p>
              <a:p>
                <a:r>
                  <a:rPr lang="en-US" sz="2400" dirty="0" smtClean="0"/>
                  <a:t>     Careful-  (a) cannot store sequence, (b) must terminate.</a:t>
                </a:r>
                <a:endParaRPr lang="en-US" sz="2400" dirty="0" smtClean="0">
                  <a:solidFill>
                    <a:schemeClr val="tx1"/>
                  </a:solidFill>
                </a:endParaRPr>
              </a:p>
              <a:p>
                <a:r>
                  <a:rPr lang="en-US" sz="2400" dirty="0" smtClean="0"/>
                  <a:t>Proof:  “On input </a:t>
                </a:r>
                <a14:m>
                  <m:oMath xmlns:m="http://schemas.openxmlformats.org/officeDocument/2006/math">
                    <m:d>
                      <m:dPr>
                        <m:begChr m:val="〈"/>
                        <m:endChr m:val="〉"/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</m:oMath>
                </a14:m>
                <a:endParaRPr lang="en-US" sz="2400" dirty="0" smtClean="0">
                  <a:solidFill>
                    <a:schemeClr val="tx1"/>
                  </a:solidFill>
                </a:endParaRPr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  1.  Let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</a:rPr>
                  <a:t> and let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=|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|</m:t>
                    </m:r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</a:rPr>
                  <a:t>.</a:t>
                </a:r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  2.  Repeat at most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sz="2400" dirty="0" smtClean="0"/>
                  <a:t> times where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latin typeface="Cambria Math" panose="02040503050406030204" pitchFamily="18" charset="0"/>
                              </a:rPr>
                              <m:t>Σ</m:t>
                            </m:r>
                          </m:e>
                        </m:d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</m:sSup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</a:rPr>
                  <a:t>.</a:t>
                </a:r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  3.       Nondeterministically change one symbol in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400" dirty="0" smtClean="0"/>
                  <a:t>.</a:t>
                </a:r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  4.  </a:t>
                </a:r>
                <a:r>
                  <a:rPr lang="en-US" sz="2400" dirty="0"/>
                  <a:t> </a:t>
                </a:r>
                <a:r>
                  <a:rPr lang="en-US" sz="2400" dirty="0" smtClean="0"/>
                  <a:t>    </a:t>
                </a:r>
                <a:r>
                  <a:rPr lang="en-US" sz="2400" i="1" dirty="0" smtClean="0"/>
                  <a:t>Reject</a:t>
                </a:r>
                <a:r>
                  <a:rPr lang="en-US" sz="2400" dirty="0" smtClean="0"/>
                  <a:t> if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∉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</a:rPr>
                  <a:t>. </a:t>
                </a:r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  5.       </a:t>
                </a:r>
                <a:r>
                  <a:rPr lang="en-US" sz="2400" i="1" dirty="0" smtClean="0"/>
                  <a:t>Accept</a:t>
                </a:r>
                <a:r>
                  <a:rPr lang="en-US" sz="2400" dirty="0" smtClean="0"/>
                  <a:t> if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</a:rPr>
                  <a:t>.</a:t>
                </a:r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  6.  </a:t>
                </a:r>
                <a:r>
                  <a:rPr lang="en-US" sz="2400" i="1" dirty="0" smtClean="0"/>
                  <a:t>Reject </a:t>
                </a:r>
                <a:r>
                  <a:rPr lang="en-US" sz="2400" dirty="0" smtClean="0"/>
                  <a:t> [exceeded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sz="2400" dirty="0" smtClean="0"/>
                  <a:t> steps].</a:t>
                </a:r>
              </a:p>
              <a:p>
                <a:pPr>
                  <a:spcBef>
                    <a:spcPts val="1200"/>
                  </a:spcBef>
                </a:pPr>
                <a:r>
                  <a:rPr lang="en-US" sz="2400" dirty="0" smtClean="0">
                    <a:solidFill>
                      <a:schemeClr val="tx1"/>
                    </a:solidFill>
                  </a:rPr>
                  <a:t>Space used is for storing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</a:rPr>
                  <a:t>.</a:t>
                </a:r>
              </a:p>
              <a:p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𝐿𝐴𝐷𝐷𝐸𝑅</m:t>
                    </m:r>
                    <m:r>
                      <m:rPr>
                        <m:nor/>
                      </m:rPr>
                      <a:rPr lang="en-US" sz="2400" baseline="-25000" dirty="0">
                        <a:latin typeface="Cambria Math" panose="02040503050406030204" pitchFamily="18" charset="0"/>
                      </a:rPr>
                      <m:t>DFA</m:t>
                    </m:r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smtClean="0"/>
                  <a:t>NSPACE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</a:rPr>
                  <a:t>.</a:t>
                </a:r>
              </a:p>
              <a:p>
                <a:pPr>
                  <a:spcBef>
                    <a:spcPts val="1200"/>
                  </a:spcBef>
                </a:pPr>
                <a:r>
                  <a:rPr lang="en-US" sz="2400" dirty="0" smtClean="0"/>
                  <a:t>Theorem: 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𝐿𝐴𝐷𝐷𝐸𝑅</m:t>
                    </m:r>
                    <m:r>
                      <m:rPr>
                        <m:nor/>
                      </m:rPr>
                      <a:rPr lang="en-US" sz="2400" baseline="-25000" dirty="0">
                        <a:latin typeface="Cambria Math" panose="02040503050406030204" pitchFamily="18" charset="0"/>
                      </a:rPr>
                      <m:t>DFA</m:t>
                    </m:r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smtClean="0"/>
                  <a:t>PSPACE  (!)</a:t>
                </a:r>
                <a:endParaRPr lang="en-US" sz="2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225" y="1073451"/>
                <a:ext cx="9705975" cy="5201424"/>
              </a:xfrm>
              <a:prstGeom prst="rect">
                <a:avLst/>
              </a:prstGeom>
              <a:blipFill>
                <a:blip r:embed="rId4"/>
                <a:stretch>
                  <a:fillRect l="-942" t="-938" b="-1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TextBox 42"/>
          <p:cNvSpPr txBox="1"/>
          <p:nvPr/>
        </p:nvSpPr>
        <p:spPr>
          <a:xfrm>
            <a:off x="10632713" y="2781232"/>
            <a:ext cx="762729" cy="28623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onsolas" panose="020B0609020204030204" pitchFamily="49" charset="0"/>
              </a:rPr>
              <a:t>WORK</a:t>
            </a:r>
          </a:p>
          <a:p>
            <a:r>
              <a:rPr lang="en-US" sz="2000" dirty="0" smtClean="0">
                <a:latin typeface="Consolas" panose="020B0609020204030204" pitchFamily="49" charset="0"/>
              </a:rPr>
              <a:t>PORK</a:t>
            </a:r>
          </a:p>
          <a:p>
            <a:r>
              <a:rPr lang="en-US" sz="2000" dirty="0" smtClean="0">
                <a:latin typeface="Consolas" panose="020B0609020204030204" pitchFamily="49" charset="0"/>
              </a:rPr>
              <a:t>PORT</a:t>
            </a:r>
          </a:p>
          <a:p>
            <a:r>
              <a:rPr lang="en-US" sz="2000" dirty="0" smtClean="0">
                <a:latin typeface="Consolas" panose="020B0609020204030204" pitchFamily="49" charset="0"/>
              </a:rPr>
              <a:t>SORT</a:t>
            </a:r>
          </a:p>
          <a:p>
            <a:r>
              <a:rPr lang="en-US" sz="2000" dirty="0" smtClean="0">
                <a:latin typeface="Consolas" panose="020B0609020204030204" pitchFamily="49" charset="0"/>
              </a:rPr>
              <a:t>SOOT</a:t>
            </a:r>
          </a:p>
          <a:p>
            <a:r>
              <a:rPr lang="en-US" sz="2000" dirty="0" smtClean="0">
                <a:latin typeface="Consolas" panose="020B0609020204030204" pitchFamily="49" charset="0"/>
              </a:rPr>
              <a:t>SLOT</a:t>
            </a:r>
          </a:p>
          <a:p>
            <a:r>
              <a:rPr lang="en-US" sz="2000" dirty="0" smtClean="0">
                <a:latin typeface="Consolas" panose="020B0609020204030204" pitchFamily="49" charset="0"/>
              </a:rPr>
              <a:t>PLOT</a:t>
            </a:r>
          </a:p>
          <a:p>
            <a:r>
              <a:rPr lang="en-US" sz="2000" dirty="0" smtClean="0">
                <a:latin typeface="Consolas" panose="020B0609020204030204" pitchFamily="49" charset="0"/>
              </a:rPr>
              <a:t>PLOY</a:t>
            </a:r>
          </a:p>
          <a:p>
            <a:r>
              <a:rPr lang="en-US" sz="2000" dirty="0" smtClean="0">
                <a:latin typeface="Consolas" panose="020B0609020204030204" pitchFamily="49" charset="0"/>
              </a:rPr>
              <a:t>PLAY</a:t>
            </a:r>
          </a:p>
        </p:txBody>
      </p:sp>
      <p:grpSp>
        <p:nvGrpSpPr>
          <p:cNvPr id="49" name="Group 48"/>
          <p:cNvGrpSpPr/>
          <p:nvPr/>
        </p:nvGrpSpPr>
        <p:grpSpPr>
          <a:xfrm>
            <a:off x="10007704" y="2919184"/>
            <a:ext cx="613245" cy="2576512"/>
            <a:chOff x="10007704" y="2624138"/>
            <a:chExt cx="613245" cy="2576512"/>
          </a:xfrm>
        </p:grpSpPr>
        <p:cxnSp>
          <p:nvCxnSpPr>
            <p:cNvPr id="46" name="Straight Arrow Connector 45"/>
            <p:cNvCxnSpPr/>
            <p:nvPr/>
          </p:nvCxnSpPr>
          <p:spPr>
            <a:xfrm>
              <a:off x="10407121" y="2624138"/>
              <a:ext cx="0" cy="2576512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Rectangle 43"/>
                <p:cNvSpPr/>
                <p:nvPr/>
              </p:nvSpPr>
              <p:spPr>
                <a:xfrm>
                  <a:off x="10007704" y="3768562"/>
                  <a:ext cx="613245" cy="400110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≤</m:t>
                        </m:r>
                        <m:r>
                          <a:rPr lang="en-US" sz="2000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44" name="Rectangle 4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007704" y="3768562"/>
                  <a:ext cx="613245" cy="40011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0" name="Group 49"/>
          <p:cNvGrpSpPr/>
          <p:nvPr/>
        </p:nvGrpSpPr>
        <p:grpSpPr>
          <a:xfrm>
            <a:off x="4948789" y="4365717"/>
            <a:ext cx="5058915" cy="1199748"/>
            <a:chOff x="2555865" y="2289267"/>
            <a:chExt cx="5058915" cy="1199748"/>
          </a:xfrm>
        </p:grpSpPr>
        <p:sp>
          <p:nvSpPr>
            <p:cNvPr id="51" name="PDA box"/>
            <p:cNvSpPr/>
            <p:nvPr/>
          </p:nvSpPr>
          <p:spPr>
            <a:xfrm>
              <a:off x="2555865" y="2630125"/>
              <a:ext cx="725025" cy="69727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4"/>
            <p:cNvSpPr/>
            <p:nvPr/>
          </p:nvSpPr>
          <p:spPr>
            <a:xfrm>
              <a:off x="3791401" y="2629134"/>
              <a:ext cx="3555550" cy="263292"/>
            </a:xfrm>
            <a:custGeom>
              <a:avLst/>
              <a:gdLst>
                <a:gd name="connsiteX0" fmla="*/ 0 w 2742303"/>
                <a:gd name="connsiteY0" fmla="*/ 0 h 317979"/>
                <a:gd name="connsiteX1" fmla="*/ 2742303 w 2742303"/>
                <a:gd name="connsiteY1" fmla="*/ 0 h 317979"/>
                <a:gd name="connsiteX2" fmla="*/ 2742303 w 2742303"/>
                <a:gd name="connsiteY2" fmla="*/ 317979 h 317979"/>
                <a:gd name="connsiteX3" fmla="*/ 0 w 2742303"/>
                <a:gd name="connsiteY3" fmla="*/ 317979 h 317979"/>
                <a:gd name="connsiteX4" fmla="*/ 0 w 2742303"/>
                <a:gd name="connsiteY4" fmla="*/ 0 h 317979"/>
                <a:gd name="connsiteX0" fmla="*/ 2742303 w 2833743"/>
                <a:gd name="connsiteY0" fmla="*/ 317979 h 409419"/>
                <a:gd name="connsiteX1" fmla="*/ 0 w 2833743"/>
                <a:gd name="connsiteY1" fmla="*/ 317979 h 409419"/>
                <a:gd name="connsiteX2" fmla="*/ 0 w 2833743"/>
                <a:gd name="connsiteY2" fmla="*/ 0 h 409419"/>
                <a:gd name="connsiteX3" fmla="*/ 2742303 w 2833743"/>
                <a:gd name="connsiteY3" fmla="*/ 0 h 409419"/>
                <a:gd name="connsiteX4" fmla="*/ 2833743 w 2833743"/>
                <a:gd name="connsiteY4" fmla="*/ 409419 h 409419"/>
                <a:gd name="connsiteX0" fmla="*/ 2742303 w 2742303"/>
                <a:gd name="connsiteY0" fmla="*/ 317979 h 317979"/>
                <a:gd name="connsiteX1" fmla="*/ 0 w 2742303"/>
                <a:gd name="connsiteY1" fmla="*/ 317979 h 317979"/>
                <a:gd name="connsiteX2" fmla="*/ 0 w 2742303"/>
                <a:gd name="connsiteY2" fmla="*/ 0 h 317979"/>
                <a:gd name="connsiteX3" fmla="*/ 2742303 w 2742303"/>
                <a:gd name="connsiteY3" fmla="*/ 0 h 317979"/>
                <a:gd name="connsiteX0" fmla="*/ 2818503 w 2818503"/>
                <a:gd name="connsiteY0" fmla="*/ 317979 h 317979"/>
                <a:gd name="connsiteX1" fmla="*/ 0 w 2818503"/>
                <a:gd name="connsiteY1" fmla="*/ 317979 h 317979"/>
                <a:gd name="connsiteX2" fmla="*/ 0 w 2818503"/>
                <a:gd name="connsiteY2" fmla="*/ 0 h 317979"/>
                <a:gd name="connsiteX3" fmla="*/ 2742303 w 2818503"/>
                <a:gd name="connsiteY3" fmla="*/ 0 h 3179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18503" h="317979">
                  <a:moveTo>
                    <a:pt x="2818503" y="317979"/>
                  </a:moveTo>
                  <a:lnTo>
                    <a:pt x="0" y="317979"/>
                  </a:lnTo>
                  <a:lnTo>
                    <a:pt x="0" y="0"/>
                  </a:lnTo>
                  <a:lnTo>
                    <a:pt x="2742303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 52"/>
            <p:cNvSpPr/>
            <p:nvPr/>
          </p:nvSpPr>
          <p:spPr>
            <a:xfrm>
              <a:off x="2877689" y="2289267"/>
              <a:ext cx="1086487" cy="340025"/>
            </a:xfrm>
            <a:custGeom>
              <a:avLst/>
              <a:gdLst>
                <a:gd name="connsiteX0" fmla="*/ 319 w 1086487"/>
                <a:gd name="connsiteY0" fmla="*/ 340025 h 340025"/>
                <a:gd name="connsiteX1" fmla="*/ 152719 w 1086487"/>
                <a:gd name="connsiteY1" fmla="*/ 54275 h 340025"/>
                <a:gd name="connsiteX2" fmla="*/ 933769 w 1086487"/>
                <a:gd name="connsiteY2" fmla="*/ 25700 h 340025"/>
                <a:gd name="connsiteX3" fmla="*/ 1086169 w 1086487"/>
                <a:gd name="connsiteY3" fmla="*/ 340025 h 340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86487" h="340025">
                  <a:moveTo>
                    <a:pt x="319" y="340025"/>
                  </a:moveTo>
                  <a:cubicBezTo>
                    <a:pt x="-1269" y="223343"/>
                    <a:pt x="-2856" y="106662"/>
                    <a:pt x="152719" y="54275"/>
                  </a:cubicBezTo>
                  <a:cubicBezTo>
                    <a:pt x="308294" y="1888"/>
                    <a:pt x="778194" y="-21925"/>
                    <a:pt x="933769" y="25700"/>
                  </a:cubicBezTo>
                  <a:cubicBezTo>
                    <a:pt x="1089344" y="73325"/>
                    <a:pt x="1087756" y="206675"/>
                    <a:pt x="1086169" y="340025"/>
                  </a:cubicBezTo>
                </a:path>
              </a:pathLst>
            </a:custGeom>
            <a:noFill/>
            <a:ln>
              <a:solidFill>
                <a:schemeClr val="tx1"/>
              </a:solidFill>
              <a:tailEnd type="triangle"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 53"/>
            <p:cNvSpPr/>
            <p:nvPr/>
          </p:nvSpPr>
          <p:spPr>
            <a:xfrm rot="16200000">
              <a:off x="7167344" y="2707201"/>
              <a:ext cx="263293" cy="107153"/>
            </a:xfrm>
            <a:custGeom>
              <a:avLst/>
              <a:gdLst>
                <a:gd name="connsiteX0" fmla="*/ 0 w 369096"/>
                <a:gd name="connsiteY0" fmla="*/ 76200 h 171450"/>
                <a:gd name="connsiteX1" fmla="*/ 71438 w 369096"/>
                <a:gd name="connsiteY1" fmla="*/ 0 h 171450"/>
                <a:gd name="connsiteX2" fmla="*/ 107156 w 369096"/>
                <a:gd name="connsiteY2" fmla="*/ 78581 h 171450"/>
                <a:gd name="connsiteX3" fmla="*/ 178594 w 369096"/>
                <a:gd name="connsiteY3" fmla="*/ 4762 h 171450"/>
                <a:gd name="connsiteX4" fmla="*/ 219075 w 369096"/>
                <a:gd name="connsiteY4" fmla="*/ 80962 h 171450"/>
                <a:gd name="connsiteX5" fmla="*/ 309563 w 369096"/>
                <a:gd name="connsiteY5" fmla="*/ 14287 h 171450"/>
                <a:gd name="connsiteX6" fmla="*/ 369094 w 369096"/>
                <a:gd name="connsiteY6" fmla="*/ 111918 h 171450"/>
                <a:gd name="connsiteX7" fmla="*/ 307181 w 369096"/>
                <a:gd name="connsiteY7" fmla="*/ 171450 h 171450"/>
                <a:gd name="connsiteX0" fmla="*/ 0 w 369096"/>
                <a:gd name="connsiteY0" fmla="*/ 76200 h 111918"/>
                <a:gd name="connsiteX1" fmla="*/ 71438 w 369096"/>
                <a:gd name="connsiteY1" fmla="*/ 0 h 111918"/>
                <a:gd name="connsiteX2" fmla="*/ 107156 w 369096"/>
                <a:gd name="connsiteY2" fmla="*/ 78581 h 111918"/>
                <a:gd name="connsiteX3" fmla="*/ 178594 w 369096"/>
                <a:gd name="connsiteY3" fmla="*/ 4762 h 111918"/>
                <a:gd name="connsiteX4" fmla="*/ 219075 w 369096"/>
                <a:gd name="connsiteY4" fmla="*/ 80962 h 111918"/>
                <a:gd name="connsiteX5" fmla="*/ 309563 w 369096"/>
                <a:gd name="connsiteY5" fmla="*/ 14287 h 111918"/>
                <a:gd name="connsiteX6" fmla="*/ 369094 w 369096"/>
                <a:gd name="connsiteY6" fmla="*/ 111918 h 111918"/>
                <a:gd name="connsiteX0" fmla="*/ 0 w 361953"/>
                <a:gd name="connsiteY0" fmla="*/ 76200 h 107155"/>
                <a:gd name="connsiteX1" fmla="*/ 71438 w 361953"/>
                <a:gd name="connsiteY1" fmla="*/ 0 h 107155"/>
                <a:gd name="connsiteX2" fmla="*/ 107156 w 361953"/>
                <a:gd name="connsiteY2" fmla="*/ 78581 h 107155"/>
                <a:gd name="connsiteX3" fmla="*/ 178594 w 361953"/>
                <a:gd name="connsiteY3" fmla="*/ 4762 h 107155"/>
                <a:gd name="connsiteX4" fmla="*/ 219075 w 361953"/>
                <a:gd name="connsiteY4" fmla="*/ 80962 h 107155"/>
                <a:gd name="connsiteX5" fmla="*/ 309563 w 361953"/>
                <a:gd name="connsiteY5" fmla="*/ 14287 h 107155"/>
                <a:gd name="connsiteX6" fmla="*/ 361950 w 361953"/>
                <a:gd name="connsiteY6" fmla="*/ 107155 h 107155"/>
                <a:gd name="connsiteX0" fmla="*/ 0 w 361950"/>
                <a:gd name="connsiteY0" fmla="*/ 76200 h 107155"/>
                <a:gd name="connsiteX1" fmla="*/ 71438 w 361950"/>
                <a:gd name="connsiteY1" fmla="*/ 0 h 107155"/>
                <a:gd name="connsiteX2" fmla="*/ 107156 w 361950"/>
                <a:gd name="connsiteY2" fmla="*/ 78581 h 107155"/>
                <a:gd name="connsiteX3" fmla="*/ 178594 w 361950"/>
                <a:gd name="connsiteY3" fmla="*/ 4762 h 107155"/>
                <a:gd name="connsiteX4" fmla="*/ 219075 w 361950"/>
                <a:gd name="connsiteY4" fmla="*/ 80962 h 107155"/>
                <a:gd name="connsiteX5" fmla="*/ 309563 w 361950"/>
                <a:gd name="connsiteY5" fmla="*/ 14287 h 107155"/>
                <a:gd name="connsiteX6" fmla="*/ 361950 w 361950"/>
                <a:gd name="connsiteY6" fmla="*/ 107155 h 107155"/>
                <a:gd name="connsiteX0" fmla="*/ 0 w 309563"/>
                <a:gd name="connsiteY0" fmla="*/ 76200 h 80962"/>
                <a:gd name="connsiteX1" fmla="*/ 71438 w 309563"/>
                <a:gd name="connsiteY1" fmla="*/ 0 h 80962"/>
                <a:gd name="connsiteX2" fmla="*/ 107156 w 309563"/>
                <a:gd name="connsiteY2" fmla="*/ 78581 h 80962"/>
                <a:gd name="connsiteX3" fmla="*/ 178594 w 309563"/>
                <a:gd name="connsiteY3" fmla="*/ 4762 h 80962"/>
                <a:gd name="connsiteX4" fmla="*/ 219075 w 309563"/>
                <a:gd name="connsiteY4" fmla="*/ 80962 h 80962"/>
                <a:gd name="connsiteX5" fmla="*/ 309563 w 309563"/>
                <a:gd name="connsiteY5" fmla="*/ 14287 h 80962"/>
                <a:gd name="connsiteX0" fmla="*/ 0 w 316992"/>
                <a:gd name="connsiteY0" fmla="*/ 76200 h 80962"/>
                <a:gd name="connsiteX1" fmla="*/ 71438 w 316992"/>
                <a:gd name="connsiteY1" fmla="*/ 0 h 80962"/>
                <a:gd name="connsiteX2" fmla="*/ 107156 w 316992"/>
                <a:gd name="connsiteY2" fmla="*/ 78581 h 80962"/>
                <a:gd name="connsiteX3" fmla="*/ 178594 w 316992"/>
                <a:gd name="connsiteY3" fmla="*/ 4762 h 80962"/>
                <a:gd name="connsiteX4" fmla="*/ 219075 w 316992"/>
                <a:gd name="connsiteY4" fmla="*/ 80962 h 80962"/>
                <a:gd name="connsiteX5" fmla="*/ 309563 w 316992"/>
                <a:gd name="connsiteY5" fmla="*/ 14287 h 80962"/>
                <a:gd name="connsiteX6" fmla="*/ 311946 w 316992"/>
                <a:gd name="connsiteY6" fmla="*/ 21432 h 80962"/>
                <a:gd name="connsiteX0" fmla="*/ 0 w 364333"/>
                <a:gd name="connsiteY0" fmla="*/ 76200 h 80962"/>
                <a:gd name="connsiteX1" fmla="*/ 71438 w 364333"/>
                <a:gd name="connsiteY1" fmla="*/ 0 h 80962"/>
                <a:gd name="connsiteX2" fmla="*/ 107156 w 364333"/>
                <a:gd name="connsiteY2" fmla="*/ 78581 h 80962"/>
                <a:gd name="connsiteX3" fmla="*/ 178594 w 364333"/>
                <a:gd name="connsiteY3" fmla="*/ 4762 h 80962"/>
                <a:gd name="connsiteX4" fmla="*/ 219075 w 364333"/>
                <a:gd name="connsiteY4" fmla="*/ 80962 h 80962"/>
                <a:gd name="connsiteX5" fmla="*/ 309563 w 364333"/>
                <a:gd name="connsiteY5" fmla="*/ 14287 h 80962"/>
                <a:gd name="connsiteX6" fmla="*/ 364333 w 364333"/>
                <a:gd name="connsiteY6" fmla="*/ 76201 h 80962"/>
                <a:gd name="connsiteX0" fmla="*/ 0 w 364333"/>
                <a:gd name="connsiteY0" fmla="*/ 76200 h 78581"/>
                <a:gd name="connsiteX1" fmla="*/ 71438 w 364333"/>
                <a:gd name="connsiteY1" fmla="*/ 0 h 78581"/>
                <a:gd name="connsiteX2" fmla="*/ 107156 w 364333"/>
                <a:gd name="connsiteY2" fmla="*/ 78581 h 78581"/>
                <a:gd name="connsiteX3" fmla="*/ 178594 w 364333"/>
                <a:gd name="connsiteY3" fmla="*/ 4762 h 78581"/>
                <a:gd name="connsiteX4" fmla="*/ 226219 w 364333"/>
                <a:gd name="connsiteY4" fmla="*/ 76200 h 78581"/>
                <a:gd name="connsiteX5" fmla="*/ 309563 w 364333"/>
                <a:gd name="connsiteY5" fmla="*/ 14287 h 78581"/>
                <a:gd name="connsiteX6" fmla="*/ 364333 w 364333"/>
                <a:gd name="connsiteY6" fmla="*/ 76201 h 78581"/>
                <a:gd name="connsiteX0" fmla="*/ 0 w 364333"/>
                <a:gd name="connsiteY0" fmla="*/ 76200 h 76201"/>
                <a:gd name="connsiteX1" fmla="*/ 71438 w 364333"/>
                <a:gd name="connsiteY1" fmla="*/ 0 h 76201"/>
                <a:gd name="connsiteX2" fmla="*/ 121444 w 364333"/>
                <a:gd name="connsiteY2" fmla="*/ 76199 h 76201"/>
                <a:gd name="connsiteX3" fmla="*/ 178594 w 364333"/>
                <a:gd name="connsiteY3" fmla="*/ 4762 h 76201"/>
                <a:gd name="connsiteX4" fmla="*/ 226219 w 364333"/>
                <a:gd name="connsiteY4" fmla="*/ 76200 h 76201"/>
                <a:gd name="connsiteX5" fmla="*/ 309563 w 364333"/>
                <a:gd name="connsiteY5" fmla="*/ 14287 h 76201"/>
                <a:gd name="connsiteX6" fmla="*/ 364333 w 364333"/>
                <a:gd name="connsiteY6" fmla="*/ 76201 h 76201"/>
                <a:gd name="connsiteX0" fmla="*/ 0 w 364333"/>
                <a:gd name="connsiteY0" fmla="*/ 76200 h 76201"/>
                <a:gd name="connsiteX1" fmla="*/ 71438 w 364333"/>
                <a:gd name="connsiteY1" fmla="*/ 0 h 76201"/>
                <a:gd name="connsiteX2" fmla="*/ 121444 w 364333"/>
                <a:gd name="connsiteY2" fmla="*/ 76199 h 76201"/>
                <a:gd name="connsiteX3" fmla="*/ 178594 w 364333"/>
                <a:gd name="connsiteY3" fmla="*/ 4762 h 76201"/>
                <a:gd name="connsiteX4" fmla="*/ 242888 w 364333"/>
                <a:gd name="connsiteY4" fmla="*/ 76200 h 76201"/>
                <a:gd name="connsiteX5" fmla="*/ 309563 w 364333"/>
                <a:gd name="connsiteY5" fmla="*/ 14287 h 76201"/>
                <a:gd name="connsiteX6" fmla="*/ 364333 w 364333"/>
                <a:gd name="connsiteY6" fmla="*/ 76201 h 76201"/>
                <a:gd name="connsiteX0" fmla="*/ 0 w 364333"/>
                <a:gd name="connsiteY0" fmla="*/ 76200 h 76201"/>
                <a:gd name="connsiteX1" fmla="*/ 71438 w 364333"/>
                <a:gd name="connsiteY1" fmla="*/ 0 h 76201"/>
                <a:gd name="connsiteX2" fmla="*/ 121444 w 364333"/>
                <a:gd name="connsiteY2" fmla="*/ 76199 h 76201"/>
                <a:gd name="connsiteX3" fmla="*/ 178594 w 364333"/>
                <a:gd name="connsiteY3" fmla="*/ 4762 h 76201"/>
                <a:gd name="connsiteX4" fmla="*/ 242888 w 364333"/>
                <a:gd name="connsiteY4" fmla="*/ 76200 h 76201"/>
                <a:gd name="connsiteX5" fmla="*/ 311944 w 364333"/>
                <a:gd name="connsiteY5" fmla="*/ 7143 h 76201"/>
                <a:gd name="connsiteX6" fmla="*/ 364333 w 364333"/>
                <a:gd name="connsiteY6" fmla="*/ 76201 h 76201"/>
                <a:gd name="connsiteX0" fmla="*/ 0 w 311944"/>
                <a:gd name="connsiteY0" fmla="*/ 76200 h 76200"/>
                <a:gd name="connsiteX1" fmla="*/ 71438 w 311944"/>
                <a:gd name="connsiteY1" fmla="*/ 0 h 76200"/>
                <a:gd name="connsiteX2" fmla="*/ 121444 w 311944"/>
                <a:gd name="connsiteY2" fmla="*/ 76199 h 76200"/>
                <a:gd name="connsiteX3" fmla="*/ 178594 w 311944"/>
                <a:gd name="connsiteY3" fmla="*/ 4762 h 76200"/>
                <a:gd name="connsiteX4" fmla="*/ 242888 w 311944"/>
                <a:gd name="connsiteY4" fmla="*/ 76200 h 76200"/>
                <a:gd name="connsiteX5" fmla="*/ 311944 w 311944"/>
                <a:gd name="connsiteY5" fmla="*/ 7143 h 76200"/>
                <a:gd name="connsiteX0" fmla="*/ 0 w 321469"/>
                <a:gd name="connsiteY0" fmla="*/ 78582 h 78582"/>
                <a:gd name="connsiteX1" fmla="*/ 71438 w 321469"/>
                <a:gd name="connsiteY1" fmla="*/ 2382 h 78582"/>
                <a:gd name="connsiteX2" fmla="*/ 121444 w 321469"/>
                <a:gd name="connsiteY2" fmla="*/ 78581 h 78582"/>
                <a:gd name="connsiteX3" fmla="*/ 178594 w 321469"/>
                <a:gd name="connsiteY3" fmla="*/ 7144 h 78582"/>
                <a:gd name="connsiteX4" fmla="*/ 242888 w 321469"/>
                <a:gd name="connsiteY4" fmla="*/ 78582 h 78582"/>
                <a:gd name="connsiteX5" fmla="*/ 321469 w 321469"/>
                <a:gd name="connsiteY5" fmla="*/ 0 h 78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1469" h="78582">
                  <a:moveTo>
                    <a:pt x="0" y="78582"/>
                  </a:moveTo>
                  <a:lnTo>
                    <a:pt x="71438" y="2382"/>
                  </a:lnTo>
                  <a:lnTo>
                    <a:pt x="121444" y="78581"/>
                  </a:lnTo>
                  <a:lnTo>
                    <a:pt x="178594" y="7144"/>
                  </a:lnTo>
                  <a:lnTo>
                    <a:pt x="242888" y="78582"/>
                  </a:lnTo>
                  <a:lnTo>
                    <a:pt x="321469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6713080" y="2489167"/>
              <a:ext cx="90170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 ˽  ˽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Rectangle 55"/>
                <p:cNvSpPr/>
                <p:nvPr/>
              </p:nvSpPr>
              <p:spPr>
                <a:xfrm>
                  <a:off x="4758546" y="3119683"/>
                  <a:ext cx="244762" cy="369332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6" name="Rectangle 5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58546" y="3119683"/>
                  <a:ext cx="244762" cy="369332"/>
                </a:xfrm>
                <a:prstGeom prst="rect">
                  <a:avLst/>
                </a:prstGeom>
                <a:blipFill>
                  <a:blip r:embed="rId6"/>
                  <a:stretch>
                    <a:fillRect r="-15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Rectangle 56"/>
                <p:cNvSpPr/>
                <p:nvPr/>
              </p:nvSpPr>
              <p:spPr>
                <a:xfrm>
                  <a:off x="5490716" y="3119683"/>
                  <a:ext cx="244762" cy="369332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7" name="Rectangle 5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90716" y="3119683"/>
                  <a:ext cx="244762" cy="369332"/>
                </a:xfrm>
                <a:prstGeom prst="rect">
                  <a:avLst/>
                </a:prstGeom>
                <a:blipFill>
                  <a:blip r:embed="rId7"/>
                  <a:stretch>
                    <a:fillRect r="-25000" b="-655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Rectangle 57"/>
                <p:cNvSpPr/>
                <p:nvPr/>
              </p:nvSpPr>
              <p:spPr>
                <a:xfrm>
                  <a:off x="4023839" y="3119683"/>
                  <a:ext cx="244762" cy="369332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𝑢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8" name="Rectangle 5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3839" y="3119683"/>
                  <a:ext cx="244762" cy="369332"/>
                </a:xfrm>
                <a:prstGeom prst="rect">
                  <a:avLst/>
                </a:prstGeom>
                <a:blipFill>
                  <a:blip r:embed="rId8"/>
                  <a:stretch>
                    <a:fillRect r="-175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9" name="Right Brace 58"/>
            <p:cNvSpPr/>
            <p:nvPr/>
          </p:nvSpPr>
          <p:spPr>
            <a:xfrm rot="5400000">
              <a:off x="4125118" y="2732691"/>
              <a:ext cx="94286" cy="688623"/>
            </a:xfrm>
            <a:prstGeom prst="rightBrace">
              <a:avLst>
                <a:gd name="adj1" fmla="val 32954"/>
                <a:gd name="adj2" fmla="val 50000"/>
              </a:avLst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ight Brace 59"/>
            <p:cNvSpPr/>
            <p:nvPr/>
          </p:nvSpPr>
          <p:spPr>
            <a:xfrm rot="5400000">
              <a:off x="4857288" y="2732692"/>
              <a:ext cx="94286" cy="688623"/>
            </a:xfrm>
            <a:prstGeom prst="rightBrace">
              <a:avLst>
                <a:gd name="adj1" fmla="val 32954"/>
                <a:gd name="adj2" fmla="val 50000"/>
              </a:avLst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ight Brace 60"/>
            <p:cNvSpPr/>
            <p:nvPr/>
          </p:nvSpPr>
          <p:spPr>
            <a:xfrm rot="5400000">
              <a:off x="5589457" y="2732691"/>
              <a:ext cx="94286" cy="688623"/>
            </a:xfrm>
            <a:prstGeom prst="rightBrace">
              <a:avLst>
                <a:gd name="adj1" fmla="val 32954"/>
                <a:gd name="adj2" fmla="val 50000"/>
              </a:avLst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2" name="Straight Connector 61"/>
            <p:cNvCxnSpPr/>
            <p:nvPr/>
          </p:nvCxnSpPr>
          <p:spPr>
            <a:xfrm>
              <a:off x="4541069" y="2654647"/>
              <a:ext cx="0" cy="214451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5271725" y="2654647"/>
              <a:ext cx="0" cy="214451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5996750" y="2653551"/>
              <a:ext cx="0" cy="214451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Right Brace 64"/>
            <p:cNvSpPr/>
            <p:nvPr/>
          </p:nvSpPr>
          <p:spPr>
            <a:xfrm rot="5400000">
              <a:off x="6321625" y="2732692"/>
              <a:ext cx="94286" cy="688623"/>
            </a:xfrm>
            <a:prstGeom prst="rightBrace">
              <a:avLst>
                <a:gd name="adj1" fmla="val 32954"/>
                <a:gd name="adj2" fmla="val 50000"/>
              </a:avLst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6" name="Rectangle 65"/>
                <p:cNvSpPr/>
                <p:nvPr/>
              </p:nvSpPr>
              <p:spPr>
                <a:xfrm>
                  <a:off x="6222885" y="3119683"/>
                  <a:ext cx="244762" cy="369332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6" name="Rectangle 6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22885" y="3119683"/>
                  <a:ext cx="244762" cy="369332"/>
                </a:xfrm>
                <a:prstGeom prst="rect">
                  <a:avLst/>
                </a:prstGeom>
                <a:blipFill>
                  <a:blip r:embed="rId9"/>
                  <a:stretch>
                    <a:fillRect r="-487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7" name="Straight Connector 66"/>
            <p:cNvCxnSpPr/>
            <p:nvPr/>
          </p:nvCxnSpPr>
          <p:spPr>
            <a:xfrm>
              <a:off x="6739700" y="2653551"/>
              <a:ext cx="0" cy="214451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8" name="Group 67"/>
          <p:cNvGrpSpPr/>
          <p:nvPr/>
        </p:nvGrpSpPr>
        <p:grpSpPr>
          <a:xfrm>
            <a:off x="6184325" y="5461256"/>
            <a:ext cx="1480324" cy="369332"/>
            <a:chOff x="3791401" y="3384806"/>
            <a:chExt cx="1480324" cy="369332"/>
          </a:xfrm>
        </p:grpSpPr>
        <p:cxnSp>
          <p:nvCxnSpPr>
            <p:cNvPr id="69" name="Straight Arrow Connector 68"/>
            <p:cNvCxnSpPr/>
            <p:nvPr/>
          </p:nvCxnSpPr>
          <p:spPr>
            <a:xfrm>
              <a:off x="3791401" y="3584575"/>
              <a:ext cx="1480324" cy="0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0" name="TextBox 69"/>
                <p:cNvSpPr txBox="1"/>
                <p:nvPr/>
              </p:nvSpPr>
              <p:spPr>
                <a:xfrm>
                  <a:off x="4332872" y="3384806"/>
                  <a:ext cx="416393" cy="369332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70" name="TextBox 6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32872" y="3384806"/>
                  <a:ext cx="416393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1" name="Group 70"/>
          <p:cNvGrpSpPr/>
          <p:nvPr/>
        </p:nvGrpSpPr>
        <p:grpSpPr>
          <a:xfrm>
            <a:off x="6184325" y="5708079"/>
            <a:ext cx="2948299" cy="369332"/>
            <a:chOff x="3791401" y="3631629"/>
            <a:chExt cx="2948299" cy="369332"/>
          </a:xfrm>
        </p:grpSpPr>
        <p:cxnSp>
          <p:nvCxnSpPr>
            <p:cNvPr id="72" name="Straight Arrow Connector 71"/>
            <p:cNvCxnSpPr/>
            <p:nvPr/>
          </p:nvCxnSpPr>
          <p:spPr>
            <a:xfrm>
              <a:off x="3791401" y="3819525"/>
              <a:ext cx="2948299" cy="0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3" name="TextBox 72"/>
                <p:cNvSpPr txBox="1"/>
                <p:nvPr/>
              </p:nvSpPr>
              <p:spPr>
                <a:xfrm>
                  <a:off x="4972219" y="3631629"/>
                  <a:ext cx="637034" cy="369332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𝑂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73" name="TextBox 7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72219" y="3631629"/>
                  <a:ext cx="637034" cy="369332"/>
                </a:xfrm>
                <a:prstGeom prst="rect">
                  <a:avLst/>
                </a:prstGeom>
                <a:blipFill>
                  <a:blip r:embed="rId11"/>
                  <a:stretch>
                    <a:fillRect r="-7619" b="-1311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74" name="Isosceles Triangle 73"/>
          <p:cNvSpPr/>
          <p:nvPr/>
        </p:nvSpPr>
        <p:spPr>
          <a:xfrm rot="8089703">
            <a:off x="12005555" y="6742019"/>
            <a:ext cx="276225" cy="136454"/>
          </a:xfrm>
          <a:prstGeom prst="triangle">
            <a:avLst/>
          </a:prstGeom>
          <a:solidFill>
            <a:srgbClr val="336600"/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47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3" grpId="0" animBg="1"/>
      <p:bldP spid="7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</a:spDef>
    <a:lnDef>
      <a:spPr>
        <a:ln w="9525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68378</TotalTime>
  <Words>1678</Words>
  <Application>Microsoft Office PowerPoint</Application>
  <PresentationFormat>Widescreen</PresentationFormat>
  <Paragraphs>191</Paragraphs>
  <Slides>11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Consolas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Massachusetts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Sipser</dc:creator>
  <cp:lastModifiedBy>Michael Sipser</cp:lastModifiedBy>
  <cp:revision>1500</cp:revision>
  <dcterms:created xsi:type="dcterms:W3CDTF">2020-08-09T18:24:17Z</dcterms:created>
  <dcterms:modified xsi:type="dcterms:W3CDTF">2021-01-10T23:31:53Z</dcterms:modified>
</cp:coreProperties>
</file>